
<file path=[Content_Types].xml><?xml version="1.0" encoding="utf-8"?>
<Types xmlns="http://schemas.openxmlformats.org/package/2006/content-types"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media/image7.jpg" ContentType="image/jpeg"/>
  <Override PartName="/ppt/media/image8.jpg" ContentType="image/jpeg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media/image13.jpg" ContentType="image/jpeg"/>
  <Override PartName="/ppt/media/image14.jpg" ContentType="image/jpeg"/>
  <Override PartName="/ppt/notesSlides/notesSlide6.xml" ContentType="application/vnd.openxmlformats-officedocument.presentationml.notesSlide+xml"/>
  <Override PartName="/ppt/media/image15.jpg" ContentType="image/jpeg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729" r:id="rId2"/>
  </p:sldMasterIdLst>
  <p:notesMasterIdLst>
    <p:notesMasterId r:id="rId12"/>
  </p:notesMasterIdLst>
  <p:sldIdLst>
    <p:sldId id="256" r:id="rId3"/>
    <p:sldId id="258" r:id="rId4"/>
    <p:sldId id="281" r:id="rId5"/>
    <p:sldId id="282" r:id="rId6"/>
    <p:sldId id="277" r:id="rId7"/>
    <p:sldId id="278" r:id="rId8"/>
    <p:sldId id="279" r:id="rId9"/>
    <p:sldId id="275" r:id="rId10"/>
    <p:sldId id="280" r:id="rId11"/>
  </p:sldIdLst>
  <p:sldSz cx="12192000" cy="6858000"/>
  <p:notesSz cx="6858000" cy="9144000"/>
  <p:custDataLst>
    <p:tags r:id="rId1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B018"/>
    <a:srgbClr val="31546C"/>
    <a:srgbClr val="FCC070"/>
    <a:srgbClr val="FEEDD7"/>
    <a:srgbClr val="C6B12F"/>
    <a:srgbClr val="BF9E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2778" autoAdjust="0"/>
  </p:normalViewPr>
  <p:slideViewPr>
    <p:cSldViewPr snapToGrid="0" showGuides="1">
      <p:cViewPr>
        <p:scale>
          <a:sx n="75" d="100"/>
          <a:sy n="75" d="100"/>
        </p:scale>
        <p:origin x="902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tags" Target="tags/tag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viewProps" Target="view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CB0C87-FD61-44DB-B4D2-C1DC8D30F2A3}" type="datetimeFigureOut">
              <a:rPr lang="zh-CN" altLang="en-US" smtClean="0"/>
              <a:t>2024/5/2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03913E-E9FB-4CEF-8A2F-9D0A25C36F5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88932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839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27470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46223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73072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39398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22357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hangye/" TargetMode="External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>
                <a:latin typeface="微软雅黑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latin typeface="微软雅黑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微软雅黑" pitchFamily="34" charset="-122"/>
              </a:defRPr>
            </a:lvl1pPr>
          </a:lstStyle>
          <a:p>
            <a:fld id="{0AA0DDC5-A137-4BF9-9DF9-702D0FC595FA}" type="datetimeFigureOut">
              <a:rPr lang="zh-CN" altLang="en-US" smtClean="0"/>
              <a:pPr/>
              <a:t>2024/5/2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微软雅黑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微软雅黑" pitchFamily="34" charset="-122"/>
              </a:defRPr>
            </a:lvl1pPr>
          </a:lstStyle>
          <a:p>
            <a:fld id="{6BEF1DD4-563C-4459-BF18-000F941B2329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</p:cSld>
  <p:clrMapOvr>
    <a:masterClrMapping/>
  </p:clrMapOvr>
  <p:transition spd="slow" advClick="0" advTm="3000">
    <p:fade/>
  </p:transition>
  <p:hf sldNum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966846788"/>
      </p:ext>
    </p:extLst>
  </p:cSld>
  <p:clrMapOvr>
    <a:masterClrMapping/>
  </p:clrMapOvr>
  <p:transition spd="slow" advClick="0" advTm="3000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4217894977"/>
      </p:ext>
    </p:extLst>
  </p:cSld>
  <p:clrMapOvr>
    <a:masterClrMapping/>
  </p:clrMapOvr>
  <p:transition spd="slow" advClick="0" advTm="3000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382637996"/>
      </p:ext>
    </p:extLst>
  </p:cSld>
  <p:clrMapOvr>
    <a:masterClrMapping/>
  </p:clrMapOvr>
  <p:transition spd="slow" advClick="0" advTm="3000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4174052915"/>
      </p:ext>
    </p:extLst>
  </p:cSld>
  <p:clrMapOvr>
    <a:masterClrMapping/>
  </p:clrMapOvr>
  <p:transition spd="slow" advClick="0" advTm="3000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491375612"/>
      </p:ext>
    </p:extLst>
  </p:cSld>
  <p:clrMapOvr>
    <a:masterClrMapping/>
  </p:clrMapOvr>
  <p:transition spd="slow" advClick="0" advTm="3000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654357429"/>
      </p:ext>
    </p:extLst>
  </p:cSld>
  <p:clrMapOvr>
    <a:masterClrMapping/>
  </p:clrMapOvr>
  <p:transition spd="slow" advClick="0" advTm="3000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860048017"/>
      </p:ext>
    </p:extLst>
  </p:cSld>
  <p:clrMapOvr>
    <a:masterClrMapping/>
  </p:clrMapOvr>
  <p:transition spd="slow" advClick="0" advTm="3000"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472490685"/>
      </p:ext>
    </p:extLst>
  </p:cSld>
  <p:clrMapOvr>
    <a:masterClrMapping/>
  </p:clrMapOvr>
  <p:transition spd="slow" advClick="0" advTm="3000"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597153953"/>
      </p:ext>
    </p:extLst>
  </p:cSld>
  <p:clrMapOvr>
    <a:masterClrMapping/>
  </p:clrMapOvr>
  <p:transition spd="slow" advClick="0" advTm="3000"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659298947"/>
      </p:ext>
    </p:extLst>
  </p:cSld>
  <p:clrMapOvr>
    <a:masterClrMapping/>
  </p:clrMapOvr>
  <p:transition spd="slow" advClick="0" advTm="3000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748079431"/>
      </p:ext>
    </p:extLst>
  </p:cSld>
  <p:clrMapOvr>
    <a:masterClrMapping/>
  </p:clrMapOvr>
  <p:transition spd="slow" advClick="0" advTm="3000"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4029627480"/>
      </p:ext>
    </p:extLst>
  </p:cSld>
  <p:clrMapOvr>
    <a:masterClrMapping/>
  </p:clrMapOvr>
  <p:transition spd="slow" advClick="0" advTm="3000"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650834158"/>
      </p:ext>
    </p:extLst>
  </p:cSld>
  <p:clrMapOvr>
    <a:masterClrMapping/>
  </p:clrMapOvr>
  <p:transition spd="slow" advClick="0" advTm="3000"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452863435"/>
      </p:ext>
    </p:extLst>
  </p:cSld>
  <p:clrMapOvr>
    <a:masterClrMapping/>
  </p:clrMapOvr>
  <p:transition spd="slow" advClick="0" advTm="3000"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515445342"/>
      </p:ext>
    </p:extLst>
  </p:cSld>
  <p:clrMapOvr>
    <a:masterClrMapping/>
  </p:clrMapOvr>
  <p:transition spd="slow" advClick="0" advTm="3000"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805940926"/>
      </p:ext>
    </p:extLst>
  </p:cSld>
  <p:clrMapOvr>
    <a:masterClrMapping/>
  </p:clrMapOvr>
  <p:transition spd="slow" advClick="0" advTm="3000"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638391819"/>
      </p:ext>
    </p:extLst>
  </p:cSld>
  <p:clrMapOvr>
    <a:masterClrMapping/>
  </p:clrMapOvr>
  <p:transition spd="slow" advClick="0" advTm="3000"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187040209"/>
      </p:ext>
    </p:extLst>
  </p:cSld>
  <p:clrMapOvr>
    <a:masterClrMapping/>
  </p:clrMapOvr>
  <p:transition spd="slow" advClick="0" advTm="3000"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140193817"/>
      </p:ext>
    </p:extLst>
  </p:cSld>
  <p:clrMapOvr>
    <a:masterClrMapping/>
  </p:clrMapOvr>
  <p:transition spd="slow" advClick="0" advTm="3000"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276517759"/>
      </p:ext>
    </p:extLst>
  </p:cSld>
  <p:clrMapOvr>
    <a:masterClrMapping/>
  </p:clrMapOvr>
  <p:transition spd="slow" advClick="0" advTm="3000"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984999595"/>
      </p:ext>
    </p:extLst>
  </p:cSld>
  <p:clrMapOvr>
    <a:masterClrMapping/>
  </p:clrMapOvr>
  <p:transition spd="slow" advClick="0" advTm="3000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623399169"/>
      </p:ext>
    </p:extLst>
  </p:cSld>
  <p:clrMapOvr>
    <a:masterClrMapping/>
  </p:clrMapOvr>
  <p:transition spd="slow" advClick="0" advTm="3000"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25104118"/>
      </p:ext>
    </p:extLst>
  </p:cSld>
  <p:clrMapOvr>
    <a:masterClrMapping/>
  </p:clrMapOvr>
  <p:transition spd="slow" advClick="0" advTm="3000"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562520347"/>
      </p:ext>
    </p:extLst>
  </p:cSld>
  <p:clrMapOvr>
    <a:masterClrMapping/>
  </p:clrMapOvr>
  <p:transition spd="slow" advClick="0" advTm="3000"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5307005"/>
      </p:ext>
    </p:extLst>
  </p:cSld>
  <p:clrMapOvr>
    <a:masterClrMapping/>
  </p:clrMapOvr>
  <p:transition spd="slow" advClick="0" advTm="3000"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040730666"/>
      </p:ext>
    </p:extLst>
  </p:cSld>
  <p:clrMapOvr>
    <a:masterClrMapping/>
  </p:clrMapOvr>
  <p:transition spd="slow" advClick="0" advTm="3000"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047529696"/>
      </p:ext>
    </p:extLst>
  </p:cSld>
  <p:clrMapOvr>
    <a:masterClrMapping/>
  </p:clrMapOvr>
  <p:transition spd="slow" advClick="0" advTm="3000"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510032070"/>
      </p:ext>
    </p:extLst>
  </p:cSld>
  <p:clrMapOvr>
    <a:masterClrMapping/>
  </p:clrMapOvr>
  <p:transition spd="slow" advClick="0" advTm="3000"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624094322"/>
      </p:ext>
    </p:extLst>
  </p:cSld>
  <p:clrMapOvr>
    <a:masterClrMapping/>
  </p:clrMapOvr>
  <p:transition spd="slow" advClick="0" advTm="3000"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154688930"/>
      </p:ext>
    </p:extLst>
  </p:cSld>
  <p:clrMapOvr>
    <a:masterClrMapping/>
  </p:clrMapOvr>
  <p:transition spd="slow" advClick="0" advTm="3000"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01280117"/>
      </p:ext>
    </p:extLst>
  </p:cSld>
  <p:clrMapOvr>
    <a:masterClrMapping/>
  </p:clrMapOvr>
  <p:transition spd="slow" advClick="0" advTm="3000"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460283740"/>
      </p:ext>
    </p:extLst>
  </p:cSld>
  <p:clrMapOvr>
    <a:masterClrMapping/>
  </p:clrMapOvr>
  <p:transition spd="slow" advClick="0" advTm="3000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72161367"/>
      </p:ext>
    </p:extLst>
  </p:cSld>
  <p:clrMapOvr>
    <a:masterClrMapping/>
  </p:clrMapOvr>
  <p:transition spd="slow" advClick="0" advTm="3000"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006885643"/>
      </p:ext>
    </p:extLst>
  </p:cSld>
  <p:clrMapOvr>
    <a:masterClrMapping/>
  </p:clrMapOvr>
  <p:transition spd="slow" advClick="0" advTm="3000"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4234624258"/>
      </p:ext>
    </p:extLst>
  </p:cSld>
  <p:clrMapOvr>
    <a:masterClrMapping/>
  </p:clrMapOvr>
  <p:transition spd="slow" advClick="0" advTm="3000"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571155150"/>
      </p:ext>
    </p:extLst>
  </p:cSld>
  <p:clrMapOvr>
    <a:masterClrMapping/>
  </p:clrMapOvr>
  <p:transition spd="slow" advClick="0" advTm="3000"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088274742"/>
      </p:ext>
    </p:extLst>
  </p:cSld>
  <p:clrMapOvr>
    <a:masterClrMapping/>
  </p:clrMapOvr>
  <p:transition spd="slow" advClick="0" advTm="3000"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236180"/>
      </p:ext>
    </p:extLst>
  </p:cSld>
  <p:clrMapOvr>
    <a:masterClrMapping/>
  </p:clrMapOvr>
  <p:transition spd="slow" advClick="0" advTm="3000"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215654643"/>
      </p:ext>
    </p:extLst>
  </p:cSld>
  <p:clrMapOvr>
    <a:masterClrMapping/>
  </p:clrMapOvr>
  <p:transition spd="slow" advClick="0" advTm="3000"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647046926"/>
      </p:ext>
    </p:extLst>
  </p:cSld>
  <p:clrMapOvr>
    <a:masterClrMapping/>
  </p:clrMapOvr>
  <p:transition spd="slow" advClick="0" advTm="3000"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440069336"/>
      </p:ext>
    </p:extLst>
  </p:cSld>
  <p:clrMapOvr>
    <a:masterClrMapping/>
  </p:clrMapOvr>
  <p:transition spd="slow" advClick="0" advTm="3000"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4150406728"/>
      </p:ext>
    </p:extLst>
  </p:cSld>
  <p:clrMapOvr>
    <a:masterClrMapping/>
  </p:clrMapOvr>
  <p:transition spd="slow" advClick="0" advTm="3000"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557846868"/>
      </p:ext>
    </p:extLst>
  </p:cSld>
  <p:clrMapOvr>
    <a:masterClrMapping/>
  </p:clrMapOvr>
  <p:transition spd="slow" advClick="0" advTm="3000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4143841071"/>
      </p:ext>
    </p:extLst>
  </p:cSld>
  <p:clrMapOvr>
    <a:masterClrMapping/>
  </p:clrMapOvr>
  <p:transition spd="slow" advClick="0" advTm="3000"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789387897"/>
      </p:ext>
    </p:extLst>
  </p:cSld>
  <p:clrMapOvr>
    <a:masterClrMapping/>
  </p:clrMapOvr>
  <p:transition spd="slow" advClick="0" advTm="3000"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120932651"/>
      </p:ext>
    </p:extLst>
  </p:cSld>
  <p:clrMapOvr>
    <a:masterClrMapping/>
  </p:clrMapOvr>
  <p:transition spd="slow" advClick="0" advTm="3000"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478757258"/>
      </p:ext>
    </p:extLst>
  </p:cSld>
  <p:clrMapOvr>
    <a:masterClrMapping/>
  </p:clrMapOvr>
  <p:transition spd="slow" advClick="0" advTm="3000"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450394306"/>
      </p:ext>
    </p:extLst>
  </p:cSld>
  <p:clrMapOvr>
    <a:masterClrMapping/>
  </p:clrMapOvr>
  <p:transition spd="slow" advClick="0" advTm="3000"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282664965"/>
      </p:ext>
    </p:extLst>
  </p:cSld>
  <p:clrMapOvr>
    <a:masterClrMapping/>
  </p:clrMapOvr>
  <p:transition spd="slow" advClick="0" advTm="3000"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987000465"/>
      </p:ext>
    </p:extLst>
  </p:cSld>
  <p:clrMapOvr>
    <a:masterClrMapping/>
  </p:clrMapOvr>
  <p:transition spd="slow" advClick="0" advTm="3000"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963773176"/>
      </p:ext>
    </p:extLst>
  </p:cSld>
  <p:clrMapOvr>
    <a:masterClrMapping/>
  </p:clrMapOvr>
  <p:transition spd="slow" advClick="0" advTm="3000"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4124423287"/>
      </p:ext>
    </p:extLst>
  </p:cSld>
  <p:clrMapOvr>
    <a:masterClrMapping/>
  </p:clrMapOvr>
  <p:transition spd="slow" advClick="0" advTm="3000"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4138022049"/>
      </p:ext>
    </p:extLst>
  </p:cSld>
  <p:clrMapOvr>
    <a:masterClrMapping/>
  </p:clrMapOvr>
  <p:transition spd="slow" advClick="0" advTm="3000"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911638899"/>
      </p:ext>
    </p:extLst>
  </p:cSld>
  <p:clrMapOvr>
    <a:masterClrMapping/>
  </p:clrMapOvr>
  <p:transition spd="slow" advClick="0" advTm="3000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520497162"/>
      </p:ext>
    </p:extLst>
  </p:cSld>
  <p:clrMapOvr>
    <a:masterClrMapping/>
  </p:clrMapOvr>
  <p:transition spd="slow" advClick="0" advTm="3000"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365497024"/>
      </p:ext>
    </p:extLst>
  </p:cSld>
  <p:clrMapOvr>
    <a:masterClrMapping/>
  </p:clrMapOvr>
  <p:transition spd="slow" advClick="0" advTm="3000"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998971452"/>
      </p:ext>
    </p:extLst>
  </p:cSld>
  <p:clrMapOvr>
    <a:masterClrMapping/>
  </p:clrMapOvr>
  <p:transition spd="slow" advClick="0" advTm="3000"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4011538804"/>
      </p:ext>
    </p:extLst>
  </p:cSld>
  <p:clrMapOvr>
    <a:masterClrMapping/>
  </p:clrMapOvr>
  <p:transition spd="slow" advClick="0" advTm="3000"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32369189"/>
      </p:ext>
    </p:extLst>
  </p:cSld>
  <p:clrMapOvr>
    <a:masterClrMapping/>
  </p:clrMapOvr>
  <p:transition spd="slow" advClick="0" advTm="3000"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080860232"/>
      </p:ext>
    </p:extLst>
  </p:cSld>
  <p:clrMapOvr>
    <a:masterClrMapping/>
  </p:clrMapOvr>
  <p:transition spd="slow" advClick="0" advTm="3000"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564713062"/>
      </p:ext>
    </p:extLst>
  </p:cSld>
  <p:clrMapOvr>
    <a:masterClrMapping/>
  </p:clrMapOvr>
  <p:transition spd="slow" advClick="0" advTm="3000"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535311330"/>
      </p:ext>
    </p:extLst>
  </p:cSld>
  <p:clrMapOvr>
    <a:masterClrMapping/>
  </p:clrMapOvr>
  <p:transition spd="slow" advClick="0" advTm="3000"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94233069"/>
      </p:ext>
    </p:extLst>
  </p:cSld>
  <p:clrMapOvr>
    <a:masterClrMapping/>
  </p:clrMapOvr>
  <p:transition spd="slow" advClick="0" advTm="3000"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068858389"/>
      </p:ext>
    </p:extLst>
  </p:cSld>
  <p:clrMapOvr>
    <a:masterClrMapping/>
  </p:clrMapOvr>
  <p:transition spd="slow" advClick="0" advTm="3000"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359357854"/>
      </p:ext>
    </p:extLst>
  </p:cSld>
  <p:clrMapOvr>
    <a:masterClrMapping/>
  </p:clrMapOvr>
  <p:transition spd="slow" advClick="0" advTm="3000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102725063"/>
      </p:ext>
    </p:extLst>
  </p:cSld>
  <p:clrMapOvr>
    <a:masterClrMapping/>
  </p:clrMapOvr>
  <p:transition spd="slow" advClick="0" advTm="3000">
    <p:fade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349968492"/>
      </p:ext>
    </p:extLst>
  </p:cSld>
  <p:clrMapOvr>
    <a:masterClrMapping/>
  </p:clrMapOvr>
  <p:transition spd="slow" advClick="0" advTm="3000"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192914411"/>
      </p:ext>
    </p:extLst>
  </p:cSld>
  <p:clrMapOvr>
    <a:masterClrMapping/>
  </p:clrMapOvr>
  <p:transition spd="slow" advClick="0" advTm="3000">
    <p:fad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522913206"/>
      </p:ext>
    </p:extLst>
  </p:cSld>
  <p:clrMapOvr>
    <a:masterClrMapping/>
  </p:clrMapOvr>
  <p:transition spd="slow" advClick="0" advTm="3000"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560161776"/>
      </p:ext>
    </p:extLst>
  </p:cSld>
  <p:clrMapOvr>
    <a:masterClrMapping/>
  </p:clrMapOvr>
  <p:transition spd="slow" advClick="0" advTm="3000">
    <p:fad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130987444"/>
      </p:ext>
    </p:extLst>
  </p:cSld>
  <p:clrMapOvr>
    <a:masterClrMapping/>
  </p:clrMapOvr>
  <p:transition spd="slow" advClick="0" advTm="3000"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688102679"/>
      </p:ext>
    </p:extLst>
  </p:cSld>
  <p:clrMapOvr>
    <a:masterClrMapping/>
  </p:clrMapOvr>
  <p:transition spd="slow" advClick="0" advTm="3000">
    <p:fade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453650" y="0"/>
            <a:ext cx="540060" cy="12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00" dirty="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行业</a:t>
            </a:r>
            <a:r>
              <a:rPr lang="en-US" altLang="zh-CN" sz="100" dirty="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PPT</a:t>
            </a:r>
            <a:r>
              <a:rPr lang="zh-CN" altLang="en-US" sz="100" dirty="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模板</a:t>
            </a:r>
            <a:r>
              <a:rPr lang="en-US" altLang="zh-CN" sz="100" dirty="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http://www.1ppt.com/hangye/</a:t>
            </a:r>
          </a:p>
        </p:txBody>
      </p:sp>
    </p:spTree>
    <p:extLst>
      <p:ext uri="{BB962C8B-B14F-4D97-AF65-F5344CB8AC3E}">
        <p14:creationId xmlns:p14="http://schemas.microsoft.com/office/powerpoint/2010/main" val="2770296950"/>
      </p:ext>
    </p:extLst>
  </p:cSld>
  <p:clrMapOvr>
    <a:masterClrMapping/>
  </p:clrMapOvr>
  <p:transition spd="slow" advClick="0" advTm="3000">
    <p:fade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356042903"/>
      </p:ext>
    </p:extLst>
  </p:cSld>
  <p:clrMapOvr>
    <a:masterClrMapping/>
  </p:clrMapOvr>
  <p:transition spd="slow" advClick="0" advTm="3000">
    <p:fad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202984319"/>
      </p:ext>
    </p:extLst>
  </p:cSld>
  <p:clrMapOvr>
    <a:masterClrMapping/>
  </p:clrMapOvr>
  <p:transition spd="slow" advClick="0" advTm="3000">
    <p:fad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微软雅黑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微软雅黑" pitchFamily="34" charset="-122"/>
              </a:defRPr>
            </a:lvl1pPr>
            <a:lvl2pPr>
              <a:defRPr>
                <a:latin typeface="微软雅黑" pitchFamily="34" charset="-122"/>
              </a:defRPr>
            </a:lvl2pPr>
            <a:lvl3pPr>
              <a:defRPr>
                <a:latin typeface="微软雅黑" pitchFamily="34" charset="-122"/>
              </a:defRPr>
            </a:lvl3pPr>
            <a:lvl4pPr>
              <a:defRPr>
                <a:latin typeface="微软雅黑" pitchFamily="34" charset="-122"/>
              </a:defRPr>
            </a:lvl4pPr>
            <a:lvl5pPr>
              <a:defRPr>
                <a:latin typeface="微软雅黑" pitchFamily="34" charset="-122"/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微软雅黑" pitchFamily="34" charset="-122"/>
              </a:defRPr>
            </a:lvl1pPr>
          </a:lstStyle>
          <a:p>
            <a:fld id="{0AA0DDC5-A137-4BF9-9DF9-702D0FC595FA}" type="datetimeFigureOut">
              <a:rPr lang="zh-CN" altLang="en-US" smtClean="0"/>
              <a:pPr/>
              <a:t>2024/5/2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微软雅黑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微软雅黑" pitchFamily="34" charset="-122"/>
              </a:defRPr>
            </a:lvl1pPr>
          </a:lstStyle>
          <a:p>
            <a:fld id="{6BEF1DD4-563C-4459-BF18-000F941B2329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</p:cSld>
  <p:clrMapOvr>
    <a:masterClrMapping/>
  </p:clrMapOvr>
  <p:transition spd="slow" advClick="0" advTm="3000">
    <p:fade/>
  </p:transition>
  <p:hf sldNum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275169146"/>
      </p:ext>
    </p:extLst>
  </p:cSld>
  <p:clrMapOvr>
    <a:masterClrMapping/>
  </p:clrMapOvr>
  <p:transition spd="slow" advClick="0" advTm="3000">
    <p:fade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微软雅黑" pitchFamily="34" charset="-122"/>
              </a:defRPr>
            </a:lvl1pPr>
          </a:lstStyle>
          <a:p>
            <a:fld id="{0AA0DDC5-A137-4BF9-9DF9-702D0FC595FA}" type="datetimeFigureOut">
              <a:rPr lang="zh-CN" altLang="en-US" smtClean="0"/>
              <a:pPr/>
              <a:t>2024/5/2</a:t>
            </a:fld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微软雅黑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微软雅黑" pitchFamily="34" charset="-122"/>
              </a:defRPr>
            </a:lvl1pPr>
          </a:lstStyle>
          <a:p>
            <a:fld id="{6BEF1DD4-563C-4459-BF18-000F941B2329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</p:cSld>
  <p:clrMapOvr>
    <a:masterClrMapping/>
  </p:clrMapOvr>
  <p:transition spd="slow" advClick="0" advTm="3000">
    <p:fade/>
  </p:transition>
  <p:hf sldNum="0" ftr="0" dt="0"/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  <a:pPr/>
              <a:t>2024/5/2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0917969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  <a:pPr/>
              <a:t>2024/5/2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979498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319219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174187959"/>
      </p:ext>
    </p:extLst>
  </p:cSld>
  <p:clrMapOvr>
    <a:masterClrMapping/>
  </p:clrMapOvr>
  <p:transition spd="slow" advClick="0" advTm="3000">
    <p:fade/>
  </p:transition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76" Type="http://schemas.openxmlformats.org/officeDocument/2006/relationships/slideLayout" Target="../slideLayouts/slideLayout76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82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77" Type="http://schemas.openxmlformats.org/officeDocument/2006/relationships/slideLayout" Target="../slideLayouts/slideLayout77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80" Type="http://schemas.openxmlformats.org/officeDocument/2006/relationships/slideLayout" Target="../slideLayouts/slideLayout80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3.xml"/><Relationship Id="rId2" Type="http://schemas.openxmlformats.org/officeDocument/2006/relationships/slideLayout" Target="../slideLayouts/slideLayout82.xml"/><Relationship Id="rId1" Type="http://schemas.openxmlformats.org/officeDocument/2006/relationships/slideLayout" Target="../slideLayouts/slideLayout81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8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5400000">
            <a:off x="2667003" y="-2667001"/>
            <a:ext cx="6858000" cy="12192003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5" r:id="rId15"/>
    <p:sldLayoutId id="2147483666" r:id="rId16"/>
    <p:sldLayoutId id="2147483667" r:id="rId17"/>
    <p:sldLayoutId id="2147483668" r:id="rId18"/>
    <p:sldLayoutId id="2147483669" r:id="rId19"/>
    <p:sldLayoutId id="2147483670" r:id="rId20"/>
    <p:sldLayoutId id="2147483671" r:id="rId21"/>
    <p:sldLayoutId id="2147483672" r:id="rId22"/>
    <p:sldLayoutId id="2147483673" r:id="rId23"/>
    <p:sldLayoutId id="2147483674" r:id="rId24"/>
    <p:sldLayoutId id="2147483675" r:id="rId25"/>
    <p:sldLayoutId id="2147483676" r:id="rId26"/>
    <p:sldLayoutId id="2147483677" r:id="rId27"/>
    <p:sldLayoutId id="2147483678" r:id="rId28"/>
    <p:sldLayoutId id="2147483679" r:id="rId29"/>
    <p:sldLayoutId id="2147483680" r:id="rId30"/>
    <p:sldLayoutId id="2147483681" r:id="rId31"/>
    <p:sldLayoutId id="2147483682" r:id="rId32"/>
    <p:sldLayoutId id="2147483683" r:id="rId33"/>
    <p:sldLayoutId id="2147483684" r:id="rId34"/>
    <p:sldLayoutId id="2147483685" r:id="rId35"/>
    <p:sldLayoutId id="2147483686" r:id="rId36"/>
    <p:sldLayoutId id="2147483687" r:id="rId37"/>
    <p:sldLayoutId id="2147483688" r:id="rId38"/>
    <p:sldLayoutId id="2147483689" r:id="rId39"/>
    <p:sldLayoutId id="2147483690" r:id="rId40"/>
    <p:sldLayoutId id="2147483691" r:id="rId41"/>
    <p:sldLayoutId id="2147483692" r:id="rId42"/>
    <p:sldLayoutId id="2147483693" r:id="rId43"/>
    <p:sldLayoutId id="2147483694" r:id="rId44"/>
    <p:sldLayoutId id="2147483695" r:id="rId45"/>
    <p:sldLayoutId id="2147483696" r:id="rId46"/>
    <p:sldLayoutId id="2147483697" r:id="rId47"/>
    <p:sldLayoutId id="2147483698" r:id="rId48"/>
    <p:sldLayoutId id="2147483699" r:id="rId49"/>
    <p:sldLayoutId id="2147483700" r:id="rId50"/>
    <p:sldLayoutId id="2147483701" r:id="rId51"/>
    <p:sldLayoutId id="2147483702" r:id="rId52"/>
    <p:sldLayoutId id="2147483703" r:id="rId53"/>
    <p:sldLayoutId id="2147483704" r:id="rId54"/>
    <p:sldLayoutId id="2147483705" r:id="rId55"/>
    <p:sldLayoutId id="2147483706" r:id="rId56"/>
    <p:sldLayoutId id="2147483707" r:id="rId57"/>
    <p:sldLayoutId id="2147483708" r:id="rId58"/>
    <p:sldLayoutId id="2147483709" r:id="rId59"/>
    <p:sldLayoutId id="2147483710" r:id="rId60"/>
    <p:sldLayoutId id="2147483711" r:id="rId61"/>
    <p:sldLayoutId id="2147483712" r:id="rId62"/>
    <p:sldLayoutId id="2147483713" r:id="rId63"/>
    <p:sldLayoutId id="2147483714" r:id="rId64"/>
    <p:sldLayoutId id="2147483715" r:id="rId65"/>
    <p:sldLayoutId id="2147483716" r:id="rId66"/>
    <p:sldLayoutId id="2147483717" r:id="rId67"/>
    <p:sldLayoutId id="2147483718" r:id="rId68"/>
    <p:sldLayoutId id="2147483719" r:id="rId69"/>
    <p:sldLayoutId id="2147483720" r:id="rId70"/>
    <p:sldLayoutId id="2147483721" r:id="rId71"/>
    <p:sldLayoutId id="2147483722" r:id="rId72"/>
    <p:sldLayoutId id="2147483723" r:id="rId73"/>
    <p:sldLayoutId id="2147483724" r:id="rId74"/>
    <p:sldLayoutId id="2147483725" r:id="rId75"/>
    <p:sldLayoutId id="2147483726" r:id="rId76"/>
    <p:sldLayoutId id="2147483727" r:id="rId77"/>
    <p:sldLayoutId id="2147483728" r:id="rId78"/>
    <p:sldLayoutId id="2147483650" r:id="rId79"/>
    <p:sldLayoutId id="2147483651" r:id="rId80"/>
  </p:sldLayoutIdLst>
  <p:transition spd="slow" advClick="0" advTm="3000">
    <p:fade/>
  </p:transition>
  <p:hf sldNum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272792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732" r:id="rId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9.xml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9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9.xml"/><Relationship Id="rId6" Type="http://schemas.openxmlformats.org/officeDocument/2006/relationships/image" Target="../media/image12.png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9.xml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9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15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9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hyperlink" Target="https://www.sxd.cn/" TargetMode="Externa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8.pn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11" Type="http://schemas.openxmlformats.org/officeDocument/2006/relationships/image" Target="../media/image26.png"/><Relationship Id="rId5" Type="http://schemas.openxmlformats.org/officeDocument/2006/relationships/image" Target="../media/image22.png"/><Relationship Id="rId10" Type="http://schemas.openxmlformats.org/officeDocument/2006/relationships/image" Target="../media/image25.png"/><Relationship Id="rId4" Type="http://schemas.openxmlformats.org/officeDocument/2006/relationships/image" Target="../media/image2.png"/><Relationship Id="rId9" Type="http://schemas.openxmlformats.org/officeDocument/2006/relationships/image" Target="../media/image3.png"/><Relationship Id="rId1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9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 rot="5400000">
            <a:off x="2667002" y="-2667001"/>
            <a:ext cx="6858000" cy="12192004"/>
            <a:chOff x="3647109" y="-1"/>
            <a:chExt cx="3857624" cy="6858001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3647109" y="0"/>
              <a:ext cx="3857624" cy="6858000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3647109" y="-1"/>
              <a:ext cx="3857623" cy="6858000"/>
            </a:xfrm>
            <a:prstGeom prst="rect">
              <a:avLst/>
            </a:prstGeom>
          </p:spPr>
        </p:pic>
      </p:grpSp>
      <p:pic>
        <p:nvPicPr>
          <p:cNvPr id="19" name="图片 18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3391"/>
          <a:stretch>
            <a:fillRect/>
          </a:stretch>
        </p:blipFill>
        <p:spPr>
          <a:xfrm flipH="1">
            <a:off x="10218034" y="4852761"/>
            <a:ext cx="1973964" cy="2139411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AF28AB52-A5F5-4FA5-0A0C-59899C5FCFA1}"/>
              </a:ext>
            </a:extLst>
          </p:cNvPr>
          <p:cNvGrpSpPr/>
          <p:nvPr/>
        </p:nvGrpSpPr>
        <p:grpSpPr>
          <a:xfrm>
            <a:off x="8285168" y="874432"/>
            <a:ext cx="2317345" cy="5048034"/>
            <a:chOff x="6424849" y="725714"/>
            <a:chExt cx="2317345" cy="5048034"/>
          </a:xfrm>
        </p:grpSpPr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424849" y="725714"/>
              <a:ext cx="2317345" cy="5048034"/>
            </a:xfrm>
            <a:prstGeom prst="rect">
              <a:avLst/>
            </a:prstGeom>
          </p:spPr>
        </p:pic>
        <p:sp>
          <p:nvSpPr>
            <p:cNvPr id="20" name="文本框 19"/>
            <p:cNvSpPr txBox="1"/>
            <p:nvPr/>
          </p:nvSpPr>
          <p:spPr>
            <a:xfrm>
              <a:off x="6978948" y="1289746"/>
              <a:ext cx="1708160" cy="3716001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dist">
                <a:lnSpc>
                  <a:spcPct val="150000"/>
                </a:lnSpc>
              </a:pPr>
              <a:r>
                <a:rPr lang="zh-CN" altLang="en-US" sz="6600" dirty="0">
                  <a:solidFill>
                    <a:schemeClr val="bg1"/>
                  </a:solidFill>
                  <a:latin typeface="Arial"/>
                  <a:ea typeface="方正姚体"/>
                  <a:sym typeface="Arial"/>
                </a:rPr>
                <a:t>三星堆</a:t>
              </a:r>
            </a:p>
          </p:txBody>
        </p: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30A43300-0A7D-C6CD-F64A-31A47CCA7D2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525" y="367864"/>
            <a:ext cx="5555154" cy="56786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3000"/>
    </mc:Choice>
    <mc:Fallback>
      <p:transition advClick="0" advTm="3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/>
          <p:cNvGrpSpPr/>
          <p:nvPr/>
        </p:nvGrpSpPr>
        <p:grpSpPr>
          <a:xfrm>
            <a:off x="1" y="1"/>
            <a:ext cx="4596295" cy="1447800"/>
            <a:chOff x="1" y="1"/>
            <a:chExt cx="4596295" cy="1447800"/>
          </a:xfrm>
        </p:grpSpPr>
        <p:pic>
          <p:nvPicPr>
            <p:cNvPr id="23" name="图片 22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" y="1"/>
              <a:ext cx="1447800" cy="1447800"/>
            </a:xfrm>
            <a:prstGeom prst="rect">
              <a:avLst/>
            </a:prstGeom>
          </p:spPr>
        </p:pic>
        <p:sp>
          <p:nvSpPr>
            <p:cNvPr id="24" name="标题 1"/>
            <p:cNvSpPr txBox="1"/>
            <p:nvPr/>
          </p:nvSpPr>
          <p:spPr>
            <a:xfrm>
              <a:off x="809632" y="191991"/>
              <a:ext cx="3786664" cy="694571"/>
            </a:xfrm>
            <a:prstGeom prst="rect">
              <a:avLst/>
            </a:prstGeom>
          </p:spPr>
          <p:txBody>
            <a:bodyPr vert="horz" lIns="121920" tIns="60960" rIns="121920" bIns="6096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defTabSz="1218565"/>
              <a:r>
                <a:rPr lang="zh-CN" altLang="en-US" sz="2800" b="1" spc="600" dirty="0">
                  <a:solidFill>
                    <a:srgbClr val="F6B018"/>
                  </a:solidFill>
                  <a:latin typeface="Arial"/>
                  <a:ea typeface="方正姚体"/>
                  <a:cs typeface="+mn-lt"/>
                  <a:sym typeface="Arial"/>
                </a:rPr>
                <a:t>三星堆的发现</a:t>
              </a:r>
            </a:p>
          </p:txBody>
        </p: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89551F46-CB97-8CB8-7B97-65F084E35A98}"/>
              </a:ext>
            </a:extLst>
          </p:cNvPr>
          <p:cNvSpPr/>
          <p:nvPr/>
        </p:nvSpPr>
        <p:spPr>
          <a:xfrm>
            <a:off x="101746" y="1239725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Arial"/>
                <a:ea typeface="方正姚体"/>
                <a:sym typeface="Arial"/>
              </a:rPr>
              <a:t>发现经过</a:t>
            </a:r>
            <a:endParaRPr lang="zh-CN" altLang="en-US" sz="2400" b="0" i="0" dirty="0">
              <a:solidFill>
                <a:schemeClr val="bg1"/>
              </a:solidFill>
              <a:effectLst/>
              <a:latin typeface="Arial"/>
              <a:ea typeface="方正姚体"/>
              <a:sym typeface="Arial"/>
            </a:endParaRP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5FFE1FC1-062B-0819-E1E2-F50C6758B30C}"/>
              </a:ext>
            </a:extLst>
          </p:cNvPr>
          <p:cNvCxnSpPr>
            <a:cxnSpLocks/>
          </p:cNvCxnSpPr>
          <p:nvPr/>
        </p:nvCxnSpPr>
        <p:spPr>
          <a:xfrm>
            <a:off x="176896" y="1701390"/>
            <a:ext cx="804254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>
            <a:extLst>
              <a:ext uri="{FF2B5EF4-FFF2-40B4-BE49-F238E27FC236}">
                <a16:creationId xmlns:a16="http://schemas.microsoft.com/office/drawing/2014/main" id="{1A4CBAD1-269F-1A98-E3BB-51E92163AE42}"/>
              </a:ext>
            </a:extLst>
          </p:cNvPr>
          <p:cNvSpPr/>
          <p:nvPr/>
        </p:nvSpPr>
        <p:spPr>
          <a:xfrm>
            <a:off x="101746" y="1693086"/>
            <a:ext cx="8344005" cy="1988878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Arial"/>
                <a:ea typeface="方正姚体"/>
                <a:sym typeface="Arial"/>
              </a:rPr>
              <a:t>1929</a:t>
            </a:r>
            <a:r>
              <a:rPr lang="zh-CN" altLang="en-US" sz="14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Arial"/>
                <a:ea typeface="方正姚体"/>
                <a:sym typeface="Arial"/>
              </a:rPr>
              <a:t>年：</a:t>
            </a:r>
            <a:r>
              <a:rPr lang="zh-CN" altLang="en-US" sz="1400" dirty="0">
                <a:solidFill>
                  <a:srgbClr val="F6B018"/>
                </a:solidFill>
                <a:latin typeface="Arial"/>
                <a:ea typeface="方正姚体"/>
                <a:sym typeface="Arial"/>
              </a:rPr>
              <a:t>四川省德阳市广汉县南兴镇真武村月亮湾</a:t>
            </a:r>
            <a:r>
              <a:rPr lang="zh-CN" altLang="en-US" sz="1400" dirty="0">
                <a:solidFill>
                  <a:schemeClr val="bg1"/>
                </a:solidFill>
                <a:latin typeface="Arial"/>
                <a:ea typeface="方正姚体"/>
                <a:sym typeface="Arial"/>
              </a:rPr>
              <a:t>的村民</a:t>
            </a:r>
            <a:r>
              <a:rPr lang="zh-CN" altLang="en-US" sz="1400" dirty="0">
                <a:solidFill>
                  <a:srgbClr val="F6B018"/>
                </a:solidFill>
                <a:latin typeface="Arial"/>
                <a:ea typeface="方正姚体"/>
                <a:sym typeface="Arial"/>
              </a:rPr>
              <a:t>燕道诚一家</a:t>
            </a:r>
            <a:r>
              <a:rPr lang="zh-CN" altLang="en-US" sz="1400" dirty="0">
                <a:solidFill>
                  <a:schemeClr val="bg1"/>
                </a:solidFill>
                <a:latin typeface="Arial"/>
                <a:ea typeface="方正姚体"/>
                <a:sym typeface="Arial"/>
              </a:rPr>
              <a:t>在发现一个长方形的坑道，坑内放满了玉石器，因在古玩市场上出售了部分玉器而知名</a:t>
            </a:r>
            <a:endParaRPr lang="en-US" altLang="zh-CN" sz="1400" dirty="0">
              <a:solidFill>
                <a:schemeClr val="bg1"/>
              </a:solidFill>
              <a:latin typeface="Arial"/>
              <a:ea typeface="方正姚体"/>
              <a:sym typeface="Arial"/>
            </a:endParaRPr>
          </a:p>
          <a:p>
            <a:pPr>
              <a:lnSpc>
                <a:spcPct val="150000"/>
              </a:lnSpc>
            </a:pPr>
            <a:r>
              <a:rPr lang="en-US" altLang="zh-CN" sz="14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Arial"/>
                <a:ea typeface="方正姚体"/>
                <a:sym typeface="Arial"/>
              </a:rPr>
              <a:t>1931</a:t>
            </a:r>
            <a:r>
              <a:rPr lang="zh-CN" altLang="en-US" sz="14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Arial"/>
                <a:ea typeface="方正姚体"/>
                <a:sym typeface="Arial"/>
              </a:rPr>
              <a:t>年：</a:t>
            </a:r>
            <a:r>
              <a:rPr lang="zh-CN" altLang="en-US" sz="1400" dirty="0">
                <a:solidFill>
                  <a:srgbClr val="F6B018"/>
                </a:solidFill>
                <a:latin typeface="Arial"/>
                <a:ea typeface="方正姚体"/>
                <a:sym typeface="Arial"/>
              </a:rPr>
              <a:t>戴谦和与董宜笃</a:t>
            </a:r>
            <a:r>
              <a:rPr lang="zh-CN" altLang="en-US" sz="1400" dirty="0">
                <a:solidFill>
                  <a:schemeClr val="bg1"/>
                </a:solidFill>
                <a:latin typeface="Arial"/>
                <a:ea typeface="方正姚体"/>
                <a:sym typeface="Arial"/>
              </a:rPr>
              <a:t>调查后，</a:t>
            </a:r>
            <a:r>
              <a:rPr lang="zh-CN" altLang="en-US" sz="1400" dirty="0">
                <a:solidFill>
                  <a:srgbClr val="F6B018"/>
                </a:solidFill>
                <a:latin typeface="Arial"/>
                <a:ea typeface="方正姚体"/>
                <a:sym typeface="Arial"/>
              </a:rPr>
              <a:t>燕道诚</a:t>
            </a:r>
            <a:r>
              <a:rPr lang="zh-CN" altLang="en-US" sz="1400" dirty="0">
                <a:solidFill>
                  <a:schemeClr val="bg1"/>
                </a:solidFill>
                <a:latin typeface="Arial"/>
                <a:ea typeface="方正姚体"/>
                <a:sym typeface="Arial"/>
              </a:rPr>
              <a:t>将部分器物交由华大博物馆保管</a:t>
            </a:r>
            <a:endParaRPr lang="en-US" altLang="zh-CN" sz="1400" dirty="0">
              <a:solidFill>
                <a:schemeClr val="bg1"/>
              </a:solidFill>
              <a:latin typeface="Arial"/>
              <a:ea typeface="方正姚体"/>
              <a:sym typeface="Arial"/>
            </a:endParaRPr>
          </a:p>
          <a:p>
            <a:pPr>
              <a:lnSpc>
                <a:spcPct val="150000"/>
              </a:lnSpc>
            </a:pPr>
            <a:r>
              <a:rPr lang="en-US" altLang="zh-CN" sz="14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Arial"/>
                <a:ea typeface="方正姚体"/>
                <a:sym typeface="Arial"/>
              </a:rPr>
              <a:t>1934</a:t>
            </a:r>
            <a:r>
              <a:rPr lang="zh-CN" altLang="en-US" sz="14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Arial"/>
                <a:ea typeface="方正姚体"/>
                <a:sym typeface="Arial"/>
              </a:rPr>
              <a:t>年：</a:t>
            </a:r>
            <a:r>
              <a:rPr lang="zh-CN" altLang="en-US" sz="1400" dirty="0">
                <a:solidFill>
                  <a:schemeClr val="bg1"/>
                </a:solidFill>
                <a:latin typeface="Arial"/>
                <a:ea typeface="方正姚体"/>
                <a:sym typeface="Arial"/>
              </a:rPr>
              <a:t>在</a:t>
            </a:r>
            <a:r>
              <a:rPr lang="zh-CN" altLang="en-US" sz="1400" dirty="0">
                <a:solidFill>
                  <a:srgbClr val="F6B018"/>
                </a:solidFill>
                <a:latin typeface="Arial"/>
                <a:ea typeface="方正姚体"/>
                <a:sym typeface="Arial"/>
              </a:rPr>
              <a:t>罗雨苍</a:t>
            </a:r>
            <a:r>
              <a:rPr lang="zh-CN" altLang="en-US" sz="1400" dirty="0">
                <a:solidFill>
                  <a:schemeClr val="bg1"/>
                </a:solidFill>
                <a:latin typeface="Arial"/>
                <a:ea typeface="方正姚体"/>
                <a:sym typeface="Arial"/>
              </a:rPr>
              <a:t>的邀请之下，</a:t>
            </a:r>
            <a:r>
              <a:rPr lang="zh-CN" altLang="en-US" sz="1400" dirty="0">
                <a:solidFill>
                  <a:srgbClr val="F6B018"/>
                </a:solidFill>
                <a:latin typeface="Arial"/>
                <a:ea typeface="方正姚体"/>
                <a:sym typeface="Arial"/>
              </a:rPr>
              <a:t>华大博物馆馆长葛维汉与副馆长林名均教授</a:t>
            </a:r>
            <a:r>
              <a:rPr lang="zh-CN" altLang="en-US" sz="1400" dirty="0">
                <a:solidFill>
                  <a:schemeClr val="bg1"/>
                </a:solidFill>
                <a:latin typeface="Arial"/>
                <a:ea typeface="方正姚体"/>
                <a:sym typeface="Arial"/>
              </a:rPr>
              <a:t>进行考古发掘，揭开了川西平原考古的序幕，其间</a:t>
            </a:r>
            <a:r>
              <a:rPr lang="zh-CN" altLang="en-US" sz="1400" dirty="0">
                <a:solidFill>
                  <a:srgbClr val="F6B018"/>
                </a:solidFill>
                <a:latin typeface="Arial"/>
                <a:ea typeface="方正姚体"/>
                <a:sym typeface="Arial"/>
              </a:rPr>
              <a:t>出土文物</a:t>
            </a:r>
            <a:r>
              <a:rPr lang="en-US" altLang="zh-CN" sz="1400" dirty="0">
                <a:solidFill>
                  <a:srgbClr val="F6B018"/>
                </a:solidFill>
                <a:latin typeface="Arial"/>
                <a:ea typeface="方正姚体"/>
                <a:sym typeface="Arial"/>
              </a:rPr>
              <a:t>600</a:t>
            </a:r>
            <a:r>
              <a:rPr lang="zh-CN" altLang="en-US" sz="1400" dirty="0">
                <a:solidFill>
                  <a:srgbClr val="F6B018"/>
                </a:solidFill>
                <a:latin typeface="Arial"/>
                <a:ea typeface="方正姚体"/>
                <a:sym typeface="Arial"/>
              </a:rPr>
              <a:t>多件</a:t>
            </a:r>
            <a:r>
              <a:rPr lang="zh-CN" altLang="en-US" sz="1400" dirty="0">
                <a:solidFill>
                  <a:schemeClr val="bg1"/>
                </a:solidFill>
                <a:latin typeface="Arial"/>
                <a:ea typeface="方正姚体"/>
                <a:sym typeface="Arial"/>
              </a:rPr>
              <a:t>，并编纂了</a:t>
            </a:r>
            <a:r>
              <a:rPr lang="zh-CN" altLang="en-US" sz="1400" dirty="0">
                <a:solidFill>
                  <a:srgbClr val="F6B018"/>
                </a:solidFill>
                <a:latin typeface="Arial"/>
                <a:ea typeface="方正姚体"/>
                <a:sym typeface="Arial"/>
              </a:rPr>
              <a:t>第一份有关三星堆的科学报告</a:t>
            </a:r>
            <a:r>
              <a:rPr lang="en-US" altLang="zh-CN" sz="1400" dirty="0">
                <a:solidFill>
                  <a:srgbClr val="F6B018"/>
                </a:solidFill>
                <a:latin typeface="Arial"/>
                <a:ea typeface="方正姚体"/>
                <a:sym typeface="Arial"/>
              </a:rPr>
              <a:t>《</a:t>
            </a:r>
            <a:r>
              <a:rPr lang="zh-CN" altLang="en-US" sz="1400" dirty="0">
                <a:solidFill>
                  <a:srgbClr val="F6B018"/>
                </a:solidFill>
                <a:latin typeface="Arial"/>
                <a:ea typeface="方正姚体"/>
                <a:sym typeface="Arial"/>
              </a:rPr>
              <a:t>汉州发掘简报</a:t>
            </a:r>
            <a:r>
              <a:rPr lang="en-US" altLang="zh-CN" sz="1400" dirty="0">
                <a:solidFill>
                  <a:srgbClr val="F6B018"/>
                </a:solidFill>
                <a:latin typeface="Arial"/>
                <a:ea typeface="方正姚体"/>
                <a:sym typeface="Arial"/>
              </a:rPr>
              <a:t>》</a:t>
            </a:r>
            <a:r>
              <a:rPr lang="zh-CN" altLang="en-US" sz="1400" dirty="0">
                <a:solidFill>
                  <a:schemeClr val="bg1"/>
                </a:solidFill>
                <a:latin typeface="Arial"/>
                <a:ea typeface="方正姚体"/>
                <a:sym typeface="Arial"/>
              </a:rPr>
              <a:t>，提到这批器物的</a:t>
            </a:r>
            <a:r>
              <a:rPr lang="zh-CN" altLang="en-US" sz="1400" dirty="0">
                <a:solidFill>
                  <a:srgbClr val="F6B018"/>
                </a:solidFill>
                <a:latin typeface="Arial"/>
                <a:ea typeface="方正姚体"/>
                <a:sym typeface="Arial"/>
              </a:rPr>
              <a:t>年代上限为下限大约为公元前</a:t>
            </a:r>
            <a:r>
              <a:rPr lang="en-US" altLang="zh-CN" sz="1400" dirty="0">
                <a:solidFill>
                  <a:srgbClr val="F6B018"/>
                </a:solidFill>
                <a:latin typeface="Arial"/>
                <a:ea typeface="方正姚体"/>
                <a:sym typeface="Arial"/>
              </a:rPr>
              <a:t>1100</a:t>
            </a:r>
            <a:r>
              <a:rPr lang="zh-CN" altLang="en-US" sz="1400" dirty="0">
                <a:solidFill>
                  <a:srgbClr val="F6B018"/>
                </a:solidFill>
                <a:latin typeface="Arial"/>
                <a:ea typeface="方正姚体"/>
                <a:sym typeface="Arial"/>
              </a:rPr>
              <a:t>年</a:t>
            </a:r>
            <a:endParaRPr lang="zh-CN" altLang="en-US" sz="1400" dirty="0">
              <a:solidFill>
                <a:schemeClr val="bg1"/>
              </a:solidFill>
              <a:latin typeface="Arial"/>
              <a:ea typeface="方正姚体"/>
              <a:sym typeface="Arial"/>
            </a:endParaRPr>
          </a:p>
        </p:txBody>
      </p: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3E1B3EED-C949-764C-6A2D-0D6E8BDE7E4B}"/>
              </a:ext>
            </a:extLst>
          </p:cNvPr>
          <p:cNvCxnSpPr>
            <a:cxnSpLocks/>
          </p:cNvCxnSpPr>
          <p:nvPr/>
        </p:nvCxnSpPr>
        <p:spPr>
          <a:xfrm>
            <a:off x="176896" y="3730849"/>
            <a:ext cx="8042544" cy="0"/>
          </a:xfrm>
          <a:prstGeom prst="line">
            <a:avLst/>
          </a:prstGeom>
          <a:ln w="9525" cap="flat" cmpd="sng" algn="ctr">
            <a:solidFill>
              <a:schemeClr val="bg1">
                <a:lumMod val="95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6" name="矩形 25">
            <a:extLst>
              <a:ext uri="{FF2B5EF4-FFF2-40B4-BE49-F238E27FC236}">
                <a16:creationId xmlns:a16="http://schemas.microsoft.com/office/drawing/2014/main" id="{74593463-F214-870D-094F-DD737A260CB1}"/>
              </a:ext>
            </a:extLst>
          </p:cNvPr>
          <p:cNvSpPr/>
          <p:nvPr/>
        </p:nvSpPr>
        <p:spPr>
          <a:xfrm>
            <a:off x="76965" y="3745060"/>
            <a:ext cx="8242405" cy="2958374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Arial"/>
                <a:ea typeface="方正姚体"/>
                <a:sym typeface="Arial"/>
              </a:rPr>
              <a:t>1953</a:t>
            </a:r>
            <a:r>
              <a:rPr lang="zh-CN" altLang="en-US" sz="14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Arial"/>
                <a:ea typeface="方正姚体"/>
                <a:sym typeface="Arial"/>
              </a:rPr>
              <a:t>年 </a:t>
            </a:r>
            <a:r>
              <a:rPr lang="en-US" altLang="zh-CN" sz="14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Arial"/>
                <a:ea typeface="方正姚体"/>
                <a:sym typeface="Arial"/>
              </a:rPr>
              <a:t>- 1960</a:t>
            </a:r>
            <a:r>
              <a:rPr lang="zh-CN" altLang="en-US" sz="14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Arial"/>
                <a:ea typeface="方正姚体"/>
                <a:sym typeface="Arial"/>
              </a:rPr>
              <a:t>年：</a:t>
            </a:r>
            <a:r>
              <a:rPr lang="en-US" altLang="zh-CN" sz="1400" dirty="0">
                <a:solidFill>
                  <a:schemeClr val="bg1"/>
                </a:solidFill>
                <a:latin typeface="Arial"/>
                <a:ea typeface="方正姚体"/>
                <a:sym typeface="Arial"/>
              </a:rPr>
              <a:t>53</a:t>
            </a:r>
            <a:r>
              <a:rPr lang="zh-CN" altLang="en-US" sz="1400" dirty="0">
                <a:solidFill>
                  <a:schemeClr val="bg1"/>
                </a:solidFill>
                <a:latin typeface="Arial"/>
                <a:ea typeface="方正姚体"/>
                <a:sym typeface="Arial"/>
              </a:rPr>
              <a:t>年重新提出三星堆一带有古文化遗产，</a:t>
            </a:r>
            <a:r>
              <a:rPr lang="en-US" altLang="zh-CN" sz="1400" dirty="0">
                <a:solidFill>
                  <a:schemeClr val="bg1"/>
                </a:solidFill>
                <a:latin typeface="Arial"/>
                <a:ea typeface="方正姚体"/>
                <a:sym typeface="Arial"/>
              </a:rPr>
              <a:t>56</a:t>
            </a:r>
            <a:r>
              <a:rPr lang="zh-CN" altLang="en-US" sz="1400" dirty="0">
                <a:solidFill>
                  <a:schemeClr val="bg1"/>
                </a:solidFill>
                <a:latin typeface="Arial"/>
                <a:ea typeface="方正姚体"/>
                <a:sym typeface="Arial"/>
              </a:rPr>
              <a:t>年四川省博物馆开始考古调查，</a:t>
            </a:r>
            <a:r>
              <a:rPr lang="en-US" altLang="zh-CN" sz="1400" dirty="0">
                <a:solidFill>
                  <a:schemeClr val="bg1"/>
                </a:solidFill>
                <a:latin typeface="Arial"/>
                <a:ea typeface="方正姚体"/>
                <a:sym typeface="Arial"/>
              </a:rPr>
              <a:t>60</a:t>
            </a:r>
            <a:r>
              <a:rPr lang="zh-CN" altLang="en-US" sz="1400" dirty="0">
                <a:solidFill>
                  <a:schemeClr val="bg1"/>
                </a:solidFill>
                <a:latin typeface="Arial"/>
                <a:ea typeface="方正姚体"/>
                <a:sym typeface="Arial"/>
              </a:rPr>
              <a:t>年开始全面调查三星堆和月亮湾的文化遗产</a:t>
            </a:r>
            <a:endParaRPr lang="en-US" altLang="zh-CN" sz="1400" dirty="0">
              <a:solidFill>
                <a:schemeClr val="bg1"/>
              </a:solidFill>
              <a:latin typeface="Arial"/>
              <a:ea typeface="方正姚体"/>
              <a:sym typeface="Arial"/>
            </a:endParaRPr>
          </a:p>
          <a:p>
            <a:pPr>
              <a:lnSpc>
                <a:spcPct val="150000"/>
              </a:lnSpc>
            </a:pPr>
            <a:r>
              <a:rPr lang="en-US" altLang="zh-CN" sz="14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Arial"/>
                <a:ea typeface="方正姚体"/>
                <a:sym typeface="Arial"/>
              </a:rPr>
              <a:t>1980</a:t>
            </a:r>
            <a:r>
              <a:rPr lang="zh-CN" altLang="en-US" sz="14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Arial"/>
                <a:ea typeface="方正姚体"/>
                <a:sym typeface="Arial"/>
              </a:rPr>
              <a:t>年：</a:t>
            </a:r>
            <a:r>
              <a:rPr lang="zh-CN" altLang="en-US" sz="1400" dirty="0">
                <a:solidFill>
                  <a:schemeClr val="bg1"/>
                </a:solidFill>
                <a:latin typeface="Arial"/>
                <a:ea typeface="方正姚体"/>
                <a:sym typeface="Arial"/>
              </a:rPr>
              <a:t>四川省考古队进行抢救性发掘，发现</a:t>
            </a:r>
            <a:r>
              <a:rPr lang="zh-CN" altLang="en-US" sz="1400" dirty="0">
                <a:solidFill>
                  <a:srgbClr val="F6B018"/>
                </a:solidFill>
                <a:latin typeface="Arial"/>
                <a:ea typeface="方正姚体"/>
                <a:sym typeface="Arial"/>
              </a:rPr>
              <a:t>屋基址计</a:t>
            </a:r>
            <a:r>
              <a:rPr lang="en-US" altLang="zh-CN" sz="1400" dirty="0">
                <a:solidFill>
                  <a:srgbClr val="F6B018"/>
                </a:solidFill>
                <a:latin typeface="Arial"/>
                <a:ea typeface="方正姚体"/>
                <a:sym typeface="Arial"/>
              </a:rPr>
              <a:t>18</a:t>
            </a:r>
            <a:r>
              <a:rPr lang="zh-CN" altLang="en-US" sz="1400" dirty="0">
                <a:solidFill>
                  <a:srgbClr val="F6B018"/>
                </a:solidFill>
                <a:latin typeface="Arial"/>
                <a:ea typeface="方正姚体"/>
                <a:sym typeface="Arial"/>
              </a:rPr>
              <a:t>座，墓葬</a:t>
            </a:r>
            <a:r>
              <a:rPr lang="en-US" altLang="zh-CN" sz="1400" dirty="0">
                <a:solidFill>
                  <a:srgbClr val="F6B018"/>
                </a:solidFill>
                <a:latin typeface="Arial"/>
                <a:ea typeface="方正姚体"/>
                <a:sym typeface="Arial"/>
              </a:rPr>
              <a:t>4</a:t>
            </a:r>
            <a:r>
              <a:rPr lang="zh-CN" altLang="en-US" sz="1400" dirty="0">
                <a:solidFill>
                  <a:srgbClr val="F6B018"/>
                </a:solidFill>
                <a:latin typeface="Arial"/>
                <a:ea typeface="方正姚体"/>
                <a:sym typeface="Arial"/>
              </a:rPr>
              <a:t>座，出土数百件陶器、石器、玉器文物和数万片陶片标本发现龙山时代和距今</a:t>
            </a:r>
            <a:r>
              <a:rPr lang="en-US" altLang="zh-CN" sz="1400" dirty="0">
                <a:solidFill>
                  <a:srgbClr val="F6B018"/>
                </a:solidFill>
                <a:latin typeface="Arial"/>
                <a:ea typeface="方正姚体"/>
                <a:sym typeface="Arial"/>
              </a:rPr>
              <a:t>3,000-4,000</a:t>
            </a:r>
            <a:r>
              <a:rPr lang="zh-CN" altLang="en-US" sz="1400" dirty="0">
                <a:solidFill>
                  <a:srgbClr val="F6B018"/>
                </a:solidFill>
                <a:latin typeface="Arial"/>
                <a:ea typeface="方正姚体"/>
                <a:sym typeface="Arial"/>
              </a:rPr>
              <a:t>年</a:t>
            </a:r>
            <a:endParaRPr lang="en-US" altLang="zh-CN" sz="1400" dirty="0">
              <a:solidFill>
                <a:srgbClr val="F6B018"/>
              </a:solidFill>
              <a:latin typeface="Arial"/>
              <a:ea typeface="方正姚体"/>
              <a:sym typeface="Arial"/>
            </a:endParaRPr>
          </a:p>
          <a:p>
            <a:pPr>
              <a:lnSpc>
                <a:spcPct val="150000"/>
              </a:lnSpc>
            </a:pPr>
            <a:r>
              <a:rPr lang="en-US" altLang="zh-CN" sz="14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Arial"/>
                <a:ea typeface="方正姚体"/>
                <a:sym typeface="Arial"/>
              </a:rPr>
              <a:t>1986</a:t>
            </a:r>
            <a:r>
              <a:rPr lang="zh-CN" altLang="en-US" sz="14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Arial"/>
                <a:ea typeface="方正姚体"/>
                <a:sym typeface="Arial"/>
              </a:rPr>
              <a:t>年：</a:t>
            </a:r>
            <a:r>
              <a:rPr lang="zh-CN" altLang="en-US" sz="1400" dirty="0">
                <a:solidFill>
                  <a:schemeClr val="bg1"/>
                </a:solidFill>
                <a:latin typeface="Arial"/>
                <a:ea typeface="方正姚体"/>
                <a:sym typeface="Arial"/>
              </a:rPr>
              <a:t>广汉县南兴镇工人在挖砖坯土时，挖断了一枚疑似古玉环之物（</a:t>
            </a:r>
            <a:r>
              <a:rPr lang="en-US" altLang="zh-CN" sz="1400" dirty="0">
                <a:solidFill>
                  <a:srgbClr val="F6B018"/>
                </a:solidFill>
                <a:latin typeface="Arial"/>
                <a:ea typeface="方正姚体"/>
                <a:sym typeface="Arial"/>
              </a:rPr>
              <a:t>1</a:t>
            </a:r>
            <a:r>
              <a:rPr lang="zh-CN" altLang="en-US" sz="1400" dirty="0">
                <a:solidFill>
                  <a:srgbClr val="F6B018"/>
                </a:solidFill>
                <a:latin typeface="Arial"/>
                <a:ea typeface="方正姚体"/>
                <a:sym typeface="Arial"/>
              </a:rPr>
              <a:t>号坑</a:t>
            </a:r>
            <a:r>
              <a:rPr lang="zh-CN" altLang="en-US" sz="1400" dirty="0">
                <a:solidFill>
                  <a:schemeClr val="bg1"/>
                </a:solidFill>
                <a:latin typeface="Arial"/>
                <a:ea typeface="方正姚体"/>
                <a:sym typeface="Arial"/>
              </a:rPr>
              <a:t>） 。同年开始进行大规模发掘工作发现</a:t>
            </a:r>
            <a:r>
              <a:rPr lang="zh-CN" altLang="en-US" sz="1400" dirty="0">
                <a:solidFill>
                  <a:srgbClr val="F6B018"/>
                </a:solidFill>
                <a:latin typeface="Arial"/>
                <a:ea typeface="方正姚体"/>
                <a:sym typeface="Arial"/>
              </a:rPr>
              <a:t>两座与商代同时期的大型祭祀坑</a:t>
            </a:r>
            <a:r>
              <a:rPr lang="zh-CN" altLang="en-US" sz="1400" dirty="0">
                <a:solidFill>
                  <a:schemeClr val="bg1"/>
                </a:solidFill>
                <a:latin typeface="Arial"/>
                <a:ea typeface="方正姚体"/>
                <a:sym typeface="Arial"/>
              </a:rPr>
              <a:t>，坑内</a:t>
            </a:r>
            <a:r>
              <a:rPr lang="zh-CN" altLang="en-US" sz="1400" dirty="0">
                <a:solidFill>
                  <a:srgbClr val="F6B018"/>
                </a:solidFill>
                <a:latin typeface="Arial"/>
                <a:ea typeface="方正姚体"/>
                <a:sym typeface="Arial"/>
              </a:rPr>
              <a:t>出土了</a:t>
            </a:r>
            <a:r>
              <a:rPr lang="en-US" altLang="zh-CN" sz="1400" dirty="0">
                <a:solidFill>
                  <a:srgbClr val="F6B018"/>
                </a:solidFill>
                <a:latin typeface="Arial"/>
                <a:ea typeface="方正姚体"/>
                <a:sym typeface="Arial"/>
              </a:rPr>
              <a:t>1,700</a:t>
            </a:r>
            <a:r>
              <a:rPr lang="zh-CN" altLang="en-US" sz="1400" dirty="0">
                <a:solidFill>
                  <a:srgbClr val="F6B018"/>
                </a:solidFill>
                <a:latin typeface="Arial"/>
                <a:ea typeface="方正姚体"/>
                <a:sym typeface="Arial"/>
              </a:rPr>
              <a:t>多件青铜器、玉器、漆器、陶器等，还有</a:t>
            </a:r>
            <a:r>
              <a:rPr lang="en-US" altLang="zh-CN" sz="1400" dirty="0">
                <a:solidFill>
                  <a:srgbClr val="F6B018"/>
                </a:solidFill>
                <a:latin typeface="Arial"/>
                <a:ea typeface="方正姚体"/>
                <a:sym typeface="Arial"/>
              </a:rPr>
              <a:t>80</a:t>
            </a:r>
            <a:r>
              <a:rPr lang="zh-CN" altLang="en-US" sz="1400" dirty="0">
                <a:solidFill>
                  <a:srgbClr val="F6B018"/>
                </a:solidFill>
                <a:latin typeface="Arial"/>
                <a:ea typeface="方正姚体"/>
                <a:sym typeface="Arial"/>
              </a:rPr>
              <a:t>根象牙，</a:t>
            </a:r>
            <a:r>
              <a:rPr lang="en-US" altLang="zh-CN" sz="1400" dirty="0">
                <a:solidFill>
                  <a:srgbClr val="F6B018"/>
                </a:solidFill>
                <a:latin typeface="Arial"/>
                <a:ea typeface="方正姚体"/>
                <a:sym typeface="Arial"/>
              </a:rPr>
              <a:t>4,600</a:t>
            </a:r>
            <a:r>
              <a:rPr lang="zh-CN" altLang="en-US" sz="1400" dirty="0">
                <a:solidFill>
                  <a:srgbClr val="F6B018"/>
                </a:solidFill>
                <a:latin typeface="Arial"/>
                <a:ea typeface="方正姚体"/>
                <a:sym typeface="Arial"/>
              </a:rPr>
              <a:t>多枚当时的货币、海贝、铜贝等</a:t>
            </a:r>
            <a:endParaRPr lang="en-US" altLang="zh-CN" sz="1400" dirty="0">
              <a:solidFill>
                <a:srgbClr val="F6B018"/>
              </a:solidFill>
              <a:latin typeface="Arial"/>
              <a:ea typeface="方正姚体"/>
              <a:sym typeface="Arial"/>
            </a:endParaRPr>
          </a:p>
          <a:p>
            <a:pPr>
              <a:lnSpc>
                <a:spcPct val="150000"/>
              </a:lnSpc>
            </a:pPr>
            <a:r>
              <a:rPr lang="en-US" altLang="zh-CN" sz="14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Arial"/>
                <a:ea typeface="方正姚体"/>
                <a:sym typeface="Arial"/>
              </a:rPr>
              <a:t>2021</a:t>
            </a:r>
            <a:r>
              <a:rPr lang="zh-CN" altLang="en-US" sz="14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Arial"/>
                <a:ea typeface="方正姚体"/>
                <a:sym typeface="Arial"/>
              </a:rPr>
              <a:t>年</a:t>
            </a:r>
            <a:r>
              <a:rPr lang="en-US" altLang="zh-CN" sz="14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Arial"/>
                <a:ea typeface="方正姚体"/>
                <a:sym typeface="Arial"/>
              </a:rPr>
              <a:t> – 2022</a:t>
            </a:r>
            <a:r>
              <a:rPr lang="zh-CN" altLang="en-US" sz="14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Arial"/>
                <a:ea typeface="方正姚体"/>
                <a:sym typeface="Arial"/>
              </a:rPr>
              <a:t>年：</a:t>
            </a:r>
            <a:r>
              <a:rPr lang="zh-CN" altLang="en-US" sz="1400" dirty="0">
                <a:solidFill>
                  <a:schemeClr val="bg1"/>
                </a:solidFill>
                <a:latin typeface="Arial"/>
                <a:ea typeface="方正姚体"/>
                <a:sym typeface="Arial"/>
              </a:rPr>
              <a:t>“考古中国”重大项目宣布在三星堆新发现的</a:t>
            </a:r>
            <a:r>
              <a:rPr lang="en-US" altLang="zh-CN" sz="1400" dirty="0">
                <a:solidFill>
                  <a:srgbClr val="F6B018"/>
                </a:solidFill>
                <a:latin typeface="Arial"/>
                <a:ea typeface="方正姚体"/>
                <a:sym typeface="Arial"/>
              </a:rPr>
              <a:t>3</a:t>
            </a:r>
            <a:r>
              <a:rPr lang="zh-CN" altLang="en-US" sz="1400" dirty="0">
                <a:solidFill>
                  <a:srgbClr val="F6B018"/>
                </a:solidFill>
                <a:latin typeface="Arial"/>
                <a:ea typeface="方正姚体"/>
                <a:sym typeface="Arial"/>
              </a:rPr>
              <a:t>号</a:t>
            </a:r>
            <a:r>
              <a:rPr lang="en-US" altLang="zh-CN" sz="1400" dirty="0">
                <a:solidFill>
                  <a:srgbClr val="F6B018"/>
                </a:solidFill>
                <a:latin typeface="Arial"/>
                <a:ea typeface="方正姚体"/>
                <a:sym typeface="Arial"/>
              </a:rPr>
              <a:t>-8</a:t>
            </a:r>
            <a:r>
              <a:rPr lang="zh-CN" altLang="en-US" sz="1400" dirty="0">
                <a:solidFill>
                  <a:srgbClr val="F6B018"/>
                </a:solidFill>
                <a:latin typeface="Arial"/>
                <a:ea typeface="方正姚体"/>
                <a:sym typeface="Arial"/>
              </a:rPr>
              <a:t>号</a:t>
            </a:r>
            <a:r>
              <a:rPr lang="en-US" altLang="zh-CN" sz="1400" dirty="0">
                <a:solidFill>
                  <a:srgbClr val="F6B018"/>
                </a:solidFill>
                <a:latin typeface="Arial"/>
                <a:ea typeface="方正姚体"/>
                <a:sym typeface="Arial"/>
              </a:rPr>
              <a:t>6</a:t>
            </a:r>
            <a:r>
              <a:rPr lang="zh-CN" altLang="en-US" sz="1400" dirty="0">
                <a:solidFill>
                  <a:srgbClr val="F6B018"/>
                </a:solidFill>
                <a:latin typeface="Arial"/>
                <a:ea typeface="方正姚体"/>
                <a:sym typeface="Arial"/>
              </a:rPr>
              <a:t>座祭祀坑</a:t>
            </a:r>
            <a:r>
              <a:rPr lang="zh-CN" altLang="en-US" sz="1400" dirty="0">
                <a:solidFill>
                  <a:schemeClr val="bg1"/>
                </a:solidFill>
                <a:latin typeface="Arial"/>
                <a:ea typeface="方正姚体"/>
                <a:sym typeface="Arial"/>
              </a:rPr>
              <a:t>，</a:t>
            </a:r>
            <a:r>
              <a:rPr lang="zh-CN" altLang="en-US" sz="1400" dirty="0">
                <a:solidFill>
                  <a:srgbClr val="F6B018"/>
                </a:solidFill>
                <a:latin typeface="Arial"/>
                <a:ea typeface="方正姚体"/>
                <a:sym typeface="Arial"/>
              </a:rPr>
              <a:t>出土了古蜀文明的黄金面具、青铜人像、青铜尊、象牙等</a:t>
            </a:r>
            <a:r>
              <a:rPr lang="en-US" altLang="zh-CN" sz="1400" dirty="0">
                <a:solidFill>
                  <a:srgbClr val="F6B018"/>
                </a:solidFill>
                <a:latin typeface="Arial"/>
                <a:ea typeface="方正姚体"/>
                <a:sym typeface="Arial"/>
              </a:rPr>
              <a:t>500</a:t>
            </a:r>
            <a:r>
              <a:rPr lang="zh-CN" altLang="en-US" sz="1400" dirty="0">
                <a:solidFill>
                  <a:srgbClr val="F6B018"/>
                </a:solidFill>
                <a:latin typeface="Arial"/>
                <a:ea typeface="方正姚体"/>
                <a:sym typeface="Arial"/>
              </a:rPr>
              <a:t>多件重要文物，推断三星堆</a:t>
            </a:r>
            <a:r>
              <a:rPr lang="en-US" altLang="zh-CN" sz="1400" dirty="0">
                <a:solidFill>
                  <a:srgbClr val="F6B018"/>
                </a:solidFill>
                <a:latin typeface="Arial"/>
                <a:ea typeface="方正姚体"/>
                <a:sym typeface="Arial"/>
              </a:rPr>
              <a:t>4</a:t>
            </a:r>
            <a:r>
              <a:rPr lang="zh-CN" altLang="en-US" sz="1400" dirty="0">
                <a:solidFill>
                  <a:srgbClr val="F6B018"/>
                </a:solidFill>
                <a:latin typeface="Arial"/>
                <a:ea typeface="方正姚体"/>
                <a:sym typeface="Arial"/>
              </a:rPr>
              <a:t>号坑年代属于商代晚期</a:t>
            </a:r>
          </a:p>
        </p:txBody>
      </p:sp>
      <p:pic>
        <p:nvPicPr>
          <p:cNvPr id="28" name="图片 27">
            <a:extLst>
              <a:ext uri="{FF2B5EF4-FFF2-40B4-BE49-F238E27FC236}">
                <a16:creationId xmlns:a16="http://schemas.microsoft.com/office/drawing/2014/main" id="{93D885F8-0322-FF55-7197-EFA191441F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5619" y="1171801"/>
            <a:ext cx="3625997" cy="2701368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27C95E83-5199-B90A-DC9A-F4384263B6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8600" y="4017250"/>
            <a:ext cx="3623016" cy="26719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3000"/>
    </mc:Choice>
    <mc:Fallback>
      <p:transition advClick="0" advTm="3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/>
          <p:cNvGrpSpPr/>
          <p:nvPr/>
        </p:nvGrpSpPr>
        <p:grpSpPr>
          <a:xfrm>
            <a:off x="1" y="1"/>
            <a:ext cx="4596295" cy="1447800"/>
            <a:chOff x="1" y="1"/>
            <a:chExt cx="4596295" cy="1447800"/>
          </a:xfrm>
        </p:grpSpPr>
        <p:pic>
          <p:nvPicPr>
            <p:cNvPr id="23" name="图片 22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" y="1"/>
              <a:ext cx="1447800" cy="1447800"/>
            </a:xfrm>
            <a:prstGeom prst="rect">
              <a:avLst/>
            </a:prstGeom>
          </p:spPr>
        </p:pic>
        <p:sp>
          <p:nvSpPr>
            <p:cNvPr id="24" name="标题 1"/>
            <p:cNvSpPr txBox="1"/>
            <p:nvPr/>
          </p:nvSpPr>
          <p:spPr>
            <a:xfrm>
              <a:off x="809632" y="191991"/>
              <a:ext cx="3786664" cy="694571"/>
            </a:xfrm>
            <a:prstGeom prst="rect">
              <a:avLst/>
            </a:prstGeom>
          </p:spPr>
          <p:txBody>
            <a:bodyPr vert="horz" lIns="121920" tIns="60960" rIns="121920" bIns="6096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defTabSz="1218565"/>
              <a:r>
                <a:rPr lang="zh-CN" altLang="en-US" sz="2800" b="1" spc="600" dirty="0">
                  <a:solidFill>
                    <a:srgbClr val="F6B018"/>
                  </a:solidFill>
                  <a:latin typeface="Arial"/>
                  <a:ea typeface="方正姚体"/>
                  <a:cs typeface="+mn-lt"/>
                  <a:sym typeface="Arial"/>
                </a:rPr>
                <a:t>三星堆的发现</a:t>
              </a:r>
            </a:p>
          </p:txBody>
        </p: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89551F46-CB97-8CB8-7B97-65F084E35A98}"/>
              </a:ext>
            </a:extLst>
          </p:cNvPr>
          <p:cNvSpPr/>
          <p:nvPr/>
        </p:nvSpPr>
        <p:spPr>
          <a:xfrm>
            <a:off x="101746" y="1239725"/>
            <a:ext cx="17235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Arial"/>
                <a:ea typeface="方正姚体"/>
                <a:sym typeface="Arial"/>
              </a:rPr>
              <a:t>名称和形成</a:t>
            </a:r>
            <a:endParaRPr lang="zh-CN" altLang="en-US" sz="2400" b="0" i="0" dirty="0">
              <a:solidFill>
                <a:schemeClr val="bg1"/>
              </a:solidFill>
              <a:effectLst/>
              <a:latin typeface="Arial"/>
              <a:ea typeface="方正姚体"/>
              <a:sym typeface="Arial"/>
            </a:endParaRP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5FFE1FC1-062B-0819-E1E2-F50C6758B30C}"/>
              </a:ext>
            </a:extLst>
          </p:cNvPr>
          <p:cNvCxnSpPr>
            <a:cxnSpLocks/>
          </p:cNvCxnSpPr>
          <p:nvPr/>
        </p:nvCxnSpPr>
        <p:spPr>
          <a:xfrm>
            <a:off x="176896" y="1701390"/>
            <a:ext cx="782918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>
            <a:extLst>
              <a:ext uri="{FF2B5EF4-FFF2-40B4-BE49-F238E27FC236}">
                <a16:creationId xmlns:a16="http://schemas.microsoft.com/office/drawing/2014/main" id="{1A4CBAD1-269F-1A98-E3BB-51E92163AE42}"/>
              </a:ext>
            </a:extLst>
          </p:cNvPr>
          <p:cNvSpPr/>
          <p:nvPr/>
        </p:nvSpPr>
        <p:spPr>
          <a:xfrm>
            <a:off x="101746" y="1701389"/>
            <a:ext cx="8148173" cy="1988878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Arial"/>
                <a:ea typeface="方正姚体"/>
                <a:sym typeface="Arial"/>
              </a:rPr>
              <a:t>名称由来：</a:t>
            </a:r>
            <a:r>
              <a:rPr lang="zh-CN" altLang="en-US" sz="1400" dirty="0">
                <a:solidFill>
                  <a:schemeClr val="bg1"/>
                </a:solidFill>
                <a:latin typeface="Arial"/>
                <a:ea typeface="方正姚体"/>
                <a:sym typeface="Arial"/>
              </a:rPr>
              <a:t>四川省广汉市以西约十公里，</a:t>
            </a:r>
            <a:r>
              <a:rPr lang="zh-CN" altLang="en-US" sz="1400" dirty="0">
                <a:solidFill>
                  <a:srgbClr val="F6B018"/>
                </a:solidFill>
                <a:latin typeface="Arial"/>
                <a:ea typeface="方正姚体"/>
                <a:sym typeface="Arial"/>
              </a:rPr>
              <a:t>一马平川，却有三个大土堆突兀而起，就像三颗星星连成一线，因此得名三星堆</a:t>
            </a:r>
            <a:endParaRPr lang="en-US" altLang="zh-CN" sz="1400" dirty="0">
              <a:solidFill>
                <a:srgbClr val="F6B018"/>
              </a:solidFill>
              <a:latin typeface="Arial"/>
              <a:ea typeface="方正姚体"/>
              <a:sym typeface="Arial"/>
            </a:endParaRPr>
          </a:p>
          <a:p>
            <a:pPr>
              <a:lnSpc>
                <a:spcPct val="150000"/>
              </a:lnSpc>
            </a:pPr>
            <a:r>
              <a:rPr lang="zh-CN" altLang="en-US" sz="14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Arial"/>
                <a:ea typeface="方正姚体"/>
                <a:sym typeface="Arial"/>
              </a:rPr>
              <a:t>三个堆形成：</a:t>
            </a:r>
            <a:endParaRPr lang="en-US" altLang="zh-CN" sz="1400" b="1" dirty="0">
              <a:solidFill>
                <a:schemeClr val="accent2">
                  <a:lumMod val="40000"/>
                  <a:lumOff val="60000"/>
                </a:schemeClr>
              </a:solidFill>
              <a:latin typeface="Arial"/>
              <a:ea typeface="方正姚体"/>
              <a:sym typeface="Arial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14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Arial"/>
                <a:ea typeface="方正姚体"/>
                <a:sym typeface="Arial"/>
              </a:rPr>
              <a:t>推测</a:t>
            </a:r>
            <a:r>
              <a:rPr lang="en-US" altLang="zh-CN" sz="14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Arial"/>
                <a:ea typeface="方正姚体"/>
                <a:sym typeface="Arial"/>
              </a:rPr>
              <a:t>1</a:t>
            </a:r>
            <a:r>
              <a:rPr lang="zh-CN" altLang="en-US" sz="14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Arial"/>
                <a:ea typeface="方正姚体"/>
                <a:sym typeface="Arial"/>
              </a:rPr>
              <a:t>：</a:t>
            </a:r>
            <a:r>
              <a:rPr lang="zh-CN" altLang="en-US" sz="1400" dirty="0">
                <a:solidFill>
                  <a:schemeClr val="bg1"/>
                </a:solidFill>
                <a:latin typeface="Arial"/>
                <a:ea typeface="方正姚体"/>
                <a:sym typeface="Arial"/>
              </a:rPr>
              <a:t>这里</a:t>
            </a:r>
            <a:r>
              <a:rPr lang="zh-CN" altLang="en-US" sz="1400" dirty="0">
                <a:solidFill>
                  <a:srgbClr val="F6B018"/>
                </a:solidFill>
                <a:latin typeface="Arial"/>
                <a:ea typeface="方正姚体"/>
                <a:sym typeface="Arial"/>
              </a:rPr>
              <a:t>原本是条状的城墙</a:t>
            </a:r>
            <a:r>
              <a:rPr lang="zh-CN" altLang="en-US" sz="1400" dirty="0">
                <a:solidFill>
                  <a:schemeClr val="bg1"/>
                </a:solidFill>
                <a:latin typeface="Arial"/>
                <a:ea typeface="方正姚体"/>
                <a:sym typeface="Arial"/>
              </a:rPr>
              <a:t>，很可能是晚期人类活动挖开了两个缺口，形成三个孤堆</a:t>
            </a:r>
            <a:endParaRPr lang="en-US" altLang="zh-CN" sz="1400" dirty="0">
              <a:solidFill>
                <a:schemeClr val="bg1"/>
              </a:solidFill>
              <a:latin typeface="Arial"/>
              <a:ea typeface="方正姚体"/>
              <a:sym typeface="Arial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14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Arial"/>
                <a:ea typeface="方正姚体"/>
                <a:sym typeface="Arial"/>
              </a:rPr>
              <a:t>推测</a:t>
            </a:r>
            <a:r>
              <a:rPr lang="en-US" altLang="zh-CN" sz="14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Arial"/>
                <a:ea typeface="方正姚体"/>
                <a:sym typeface="Arial"/>
              </a:rPr>
              <a:t>2</a:t>
            </a:r>
            <a:r>
              <a:rPr lang="zh-CN" altLang="en-US" sz="14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Arial"/>
                <a:ea typeface="方正姚体"/>
                <a:sym typeface="Arial"/>
              </a:rPr>
              <a:t>：</a:t>
            </a:r>
            <a:r>
              <a:rPr lang="zh-CN" altLang="en-US" sz="1400" dirty="0">
                <a:solidFill>
                  <a:schemeClr val="bg1"/>
                </a:solidFill>
                <a:latin typeface="Arial"/>
                <a:ea typeface="方正姚体"/>
                <a:sym typeface="Arial"/>
              </a:rPr>
              <a:t>三星堆 </a:t>
            </a:r>
            <a:r>
              <a:rPr lang="en-US" altLang="zh-CN" sz="1400" dirty="0">
                <a:solidFill>
                  <a:schemeClr val="bg1"/>
                </a:solidFill>
                <a:latin typeface="Arial"/>
                <a:ea typeface="方正姚体"/>
                <a:sym typeface="Arial"/>
              </a:rPr>
              <a:t>+ </a:t>
            </a:r>
            <a:r>
              <a:rPr lang="zh-CN" altLang="en-US" sz="1400" dirty="0">
                <a:solidFill>
                  <a:schemeClr val="bg1"/>
                </a:solidFill>
                <a:latin typeface="Arial"/>
                <a:ea typeface="方正姚体"/>
                <a:sym typeface="Arial"/>
              </a:rPr>
              <a:t>月亮湾，即</a:t>
            </a:r>
            <a:r>
              <a:rPr lang="zh-CN" altLang="en-US" sz="1400" dirty="0">
                <a:solidFill>
                  <a:srgbClr val="F6B018"/>
                </a:solidFill>
                <a:latin typeface="Arial"/>
                <a:ea typeface="方正姚体"/>
                <a:sym typeface="Arial"/>
              </a:rPr>
              <a:t>三星伴月</a:t>
            </a:r>
            <a:r>
              <a:rPr lang="zh-CN" altLang="en-US" sz="1400" dirty="0">
                <a:solidFill>
                  <a:schemeClr val="bg1"/>
                </a:solidFill>
                <a:latin typeface="Arial"/>
                <a:ea typeface="方正姚体"/>
                <a:sym typeface="Arial"/>
              </a:rPr>
              <a:t>的星象（火星，土星，天蝎座心宿二），是古蜀人星象崇拜的产物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74593463-F214-870D-094F-DD737A260CB1}"/>
              </a:ext>
            </a:extLst>
          </p:cNvPr>
          <p:cNvSpPr/>
          <p:nvPr/>
        </p:nvSpPr>
        <p:spPr>
          <a:xfrm>
            <a:off x="0" y="4219196"/>
            <a:ext cx="8242405" cy="2312043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14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Arial"/>
                <a:ea typeface="方正姚体"/>
                <a:sym typeface="Arial"/>
              </a:rPr>
              <a:t>第一个时期：</a:t>
            </a:r>
            <a:r>
              <a:rPr lang="zh-CN" altLang="en-US" sz="1400" dirty="0">
                <a:solidFill>
                  <a:schemeClr val="bg1"/>
                </a:solidFill>
                <a:latin typeface="Arial"/>
                <a:ea typeface="方正姚体"/>
                <a:sym typeface="Arial"/>
              </a:rPr>
              <a:t>距今</a:t>
            </a:r>
            <a:r>
              <a:rPr lang="en-US" altLang="zh-CN" sz="1400" dirty="0">
                <a:solidFill>
                  <a:schemeClr val="bg1"/>
                </a:solidFill>
                <a:latin typeface="Arial"/>
                <a:ea typeface="方正姚体"/>
                <a:sym typeface="Arial"/>
              </a:rPr>
              <a:t>4800</a:t>
            </a:r>
            <a:r>
              <a:rPr lang="zh-CN" altLang="en-US" sz="1400" dirty="0">
                <a:solidFill>
                  <a:schemeClr val="bg1"/>
                </a:solidFill>
                <a:latin typeface="Arial"/>
                <a:ea typeface="方正姚体"/>
                <a:sym typeface="Arial"/>
              </a:rPr>
              <a:t>年到</a:t>
            </a:r>
            <a:r>
              <a:rPr lang="en-US" altLang="zh-CN" sz="1400" dirty="0">
                <a:solidFill>
                  <a:schemeClr val="bg1"/>
                </a:solidFill>
                <a:latin typeface="Arial"/>
                <a:ea typeface="方正姚体"/>
                <a:sym typeface="Arial"/>
              </a:rPr>
              <a:t>4100</a:t>
            </a:r>
            <a:r>
              <a:rPr lang="zh-CN" altLang="en-US" sz="1400" dirty="0">
                <a:solidFill>
                  <a:schemeClr val="bg1"/>
                </a:solidFill>
                <a:latin typeface="Arial"/>
                <a:ea typeface="方正姚体"/>
                <a:sym typeface="Arial"/>
              </a:rPr>
              <a:t>年左右，大约在</a:t>
            </a:r>
            <a:r>
              <a:rPr lang="zh-CN" altLang="en-US" sz="1400" dirty="0">
                <a:solidFill>
                  <a:srgbClr val="FFC000"/>
                </a:solidFill>
                <a:latin typeface="Arial"/>
                <a:ea typeface="方正姚体"/>
                <a:sym typeface="Arial"/>
              </a:rPr>
              <a:t>新石器晚期</a:t>
            </a:r>
            <a:r>
              <a:rPr lang="zh-CN" altLang="en-US" sz="1400" dirty="0">
                <a:solidFill>
                  <a:schemeClr val="bg1"/>
                </a:solidFill>
                <a:latin typeface="Arial"/>
                <a:ea typeface="方正姚体"/>
                <a:sym typeface="Arial"/>
              </a:rPr>
              <a:t>，与中原地区的龙山文化晚期相当</a:t>
            </a:r>
            <a:endParaRPr lang="en-US" altLang="zh-CN" sz="1400" dirty="0">
              <a:solidFill>
                <a:schemeClr val="bg1"/>
              </a:solidFill>
              <a:latin typeface="Arial"/>
              <a:ea typeface="方正姚体"/>
              <a:sym typeface="Arial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Arial"/>
                <a:ea typeface="方正姚体"/>
                <a:sym typeface="Arial"/>
              </a:rPr>
              <a:t>    （蚕丛时期：出土小型磨制石器，也有</a:t>
            </a:r>
            <a:r>
              <a:rPr lang="zh-CN" altLang="en-US" sz="1400" dirty="0">
                <a:solidFill>
                  <a:srgbClr val="F6B018"/>
                </a:solidFill>
                <a:latin typeface="Arial"/>
                <a:ea typeface="方正姚体"/>
                <a:sym typeface="Arial"/>
              </a:rPr>
              <a:t>璧、环、锥等小型玉制礼器</a:t>
            </a:r>
            <a:r>
              <a:rPr lang="zh-CN" altLang="en-US" sz="1400" dirty="0">
                <a:solidFill>
                  <a:schemeClr val="bg1"/>
                </a:solidFill>
                <a:latin typeface="Arial"/>
                <a:ea typeface="方正姚体"/>
                <a:sym typeface="Arial"/>
              </a:rPr>
              <a:t>出现，相对中原文化有些落后）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14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Arial"/>
                <a:ea typeface="方正姚体"/>
                <a:sym typeface="Arial"/>
              </a:rPr>
              <a:t>第二个时期：</a:t>
            </a:r>
            <a:r>
              <a:rPr lang="zh-CN" altLang="en-US" sz="1400" dirty="0">
                <a:solidFill>
                  <a:schemeClr val="bg1"/>
                </a:solidFill>
                <a:latin typeface="Arial"/>
                <a:ea typeface="方正姚体"/>
                <a:sym typeface="Arial"/>
              </a:rPr>
              <a:t>距今</a:t>
            </a:r>
            <a:r>
              <a:rPr lang="en-US" altLang="zh-CN" sz="1400" dirty="0">
                <a:solidFill>
                  <a:schemeClr val="bg1"/>
                </a:solidFill>
                <a:latin typeface="Arial"/>
                <a:ea typeface="方正姚体"/>
                <a:sym typeface="Arial"/>
              </a:rPr>
              <a:t>4100</a:t>
            </a:r>
            <a:r>
              <a:rPr lang="zh-CN" altLang="en-US" sz="1400" dirty="0">
                <a:solidFill>
                  <a:schemeClr val="bg1"/>
                </a:solidFill>
                <a:latin typeface="Arial"/>
                <a:ea typeface="方正姚体"/>
                <a:sym typeface="Arial"/>
              </a:rPr>
              <a:t>年到</a:t>
            </a:r>
            <a:r>
              <a:rPr lang="en-US" altLang="zh-CN" sz="1400" dirty="0">
                <a:solidFill>
                  <a:schemeClr val="bg1"/>
                </a:solidFill>
                <a:latin typeface="Arial"/>
                <a:ea typeface="方正姚体"/>
                <a:sym typeface="Arial"/>
              </a:rPr>
              <a:t>3600</a:t>
            </a:r>
            <a:r>
              <a:rPr lang="zh-CN" altLang="en-US" sz="1400" dirty="0">
                <a:solidFill>
                  <a:schemeClr val="bg1"/>
                </a:solidFill>
                <a:latin typeface="Arial"/>
                <a:ea typeface="方正姚体"/>
                <a:sym typeface="Arial"/>
              </a:rPr>
              <a:t>年左右，大约在二里头文化时期，或者说是</a:t>
            </a:r>
            <a:r>
              <a:rPr lang="zh-CN" altLang="en-US" sz="1400" dirty="0">
                <a:solidFill>
                  <a:srgbClr val="FFC000"/>
                </a:solidFill>
                <a:latin typeface="Arial"/>
                <a:ea typeface="方正姚体"/>
                <a:sym typeface="Arial"/>
              </a:rPr>
              <a:t>夏代到商代早期</a:t>
            </a:r>
            <a:endParaRPr lang="en-US" altLang="zh-CN" sz="1400" dirty="0">
              <a:solidFill>
                <a:srgbClr val="FFC000"/>
              </a:solidFill>
              <a:latin typeface="Arial"/>
              <a:ea typeface="方正姚体"/>
              <a:sym typeface="Arial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14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Arial"/>
                <a:ea typeface="方正姚体"/>
                <a:sym typeface="Arial"/>
              </a:rPr>
              <a:t>第三个时期：</a:t>
            </a:r>
            <a:r>
              <a:rPr lang="zh-CN" altLang="en-US" sz="1400" dirty="0">
                <a:solidFill>
                  <a:schemeClr val="bg1"/>
                </a:solidFill>
                <a:latin typeface="Arial"/>
                <a:ea typeface="方正姚体"/>
                <a:sym typeface="Arial"/>
              </a:rPr>
              <a:t>距今</a:t>
            </a:r>
            <a:r>
              <a:rPr lang="en-US" altLang="zh-CN" sz="1400" dirty="0">
                <a:solidFill>
                  <a:schemeClr val="bg1"/>
                </a:solidFill>
                <a:latin typeface="Arial"/>
                <a:ea typeface="方正姚体"/>
                <a:sym typeface="Arial"/>
              </a:rPr>
              <a:t>3600</a:t>
            </a:r>
            <a:r>
              <a:rPr lang="zh-CN" altLang="en-US" sz="1400" dirty="0">
                <a:solidFill>
                  <a:schemeClr val="bg1"/>
                </a:solidFill>
                <a:latin typeface="Arial"/>
                <a:ea typeface="方正姚体"/>
                <a:sym typeface="Arial"/>
              </a:rPr>
              <a:t>年到</a:t>
            </a:r>
            <a:r>
              <a:rPr lang="en-US" altLang="zh-CN" sz="1400" dirty="0">
                <a:solidFill>
                  <a:schemeClr val="bg1"/>
                </a:solidFill>
                <a:latin typeface="Arial"/>
                <a:ea typeface="方正姚体"/>
                <a:sym typeface="Arial"/>
              </a:rPr>
              <a:t>3200</a:t>
            </a:r>
            <a:r>
              <a:rPr lang="zh-CN" altLang="en-US" sz="1400" dirty="0">
                <a:solidFill>
                  <a:schemeClr val="bg1"/>
                </a:solidFill>
                <a:latin typeface="Arial"/>
                <a:ea typeface="方正姚体"/>
                <a:sym typeface="Arial"/>
              </a:rPr>
              <a:t>年左右，大约相当于中原地区的</a:t>
            </a:r>
            <a:r>
              <a:rPr lang="zh-CN" altLang="en-US" sz="1400" dirty="0">
                <a:solidFill>
                  <a:srgbClr val="FFC000"/>
                </a:solidFill>
                <a:latin typeface="Arial"/>
                <a:ea typeface="方正姚体"/>
                <a:sym typeface="Arial"/>
              </a:rPr>
              <a:t>商代</a:t>
            </a:r>
            <a:endParaRPr lang="en-US" altLang="zh-CN" sz="1400" dirty="0">
              <a:solidFill>
                <a:srgbClr val="FFC000"/>
              </a:solidFill>
              <a:latin typeface="Arial"/>
              <a:ea typeface="方正姚体"/>
              <a:sym typeface="Arial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Arial"/>
                <a:ea typeface="方正姚体"/>
                <a:sym typeface="Arial"/>
              </a:rPr>
              <a:t>     （柏灌鱼凫时期：</a:t>
            </a:r>
            <a:r>
              <a:rPr lang="zh-CN" altLang="en-US" sz="1400" dirty="0">
                <a:solidFill>
                  <a:srgbClr val="F6B018"/>
                </a:solidFill>
                <a:latin typeface="Arial"/>
                <a:ea typeface="方正姚体"/>
                <a:sym typeface="Arial"/>
              </a:rPr>
              <a:t>鸟类青铜器，青铜面具和青铜树等大部分青铜器</a:t>
            </a:r>
            <a:r>
              <a:rPr lang="zh-CN" altLang="en-US" sz="1400" dirty="0">
                <a:solidFill>
                  <a:schemeClr val="bg1"/>
                </a:solidFill>
                <a:latin typeface="Arial"/>
                <a:ea typeface="方正姚体"/>
                <a:sym typeface="Arial"/>
              </a:rPr>
              <a:t>基本都是属于这两个时期）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14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Arial"/>
                <a:ea typeface="方正姚体"/>
                <a:sym typeface="Arial"/>
              </a:rPr>
              <a:t>第四个时期：</a:t>
            </a:r>
            <a:r>
              <a:rPr lang="zh-CN" altLang="en-US" sz="1400" dirty="0">
                <a:solidFill>
                  <a:schemeClr val="bg1"/>
                </a:solidFill>
                <a:latin typeface="Arial"/>
                <a:ea typeface="方正姚体"/>
                <a:sym typeface="Arial"/>
              </a:rPr>
              <a:t>距今</a:t>
            </a:r>
            <a:r>
              <a:rPr lang="en-US" altLang="zh-CN" sz="1400" dirty="0">
                <a:solidFill>
                  <a:schemeClr val="bg1"/>
                </a:solidFill>
                <a:latin typeface="Arial"/>
                <a:ea typeface="方正姚体"/>
                <a:sym typeface="Arial"/>
              </a:rPr>
              <a:t>3200</a:t>
            </a:r>
            <a:r>
              <a:rPr lang="zh-CN" altLang="en-US" sz="1400" dirty="0">
                <a:solidFill>
                  <a:schemeClr val="bg1"/>
                </a:solidFill>
                <a:latin typeface="Arial"/>
                <a:ea typeface="方正姚体"/>
                <a:sym typeface="Arial"/>
              </a:rPr>
              <a:t>年到</a:t>
            </a:r>
            <a:r>
              <a:rPr lang="en-US" altLang="zh-CN" sz="1400" dirty="0">
                <a:solidFill>
                  <a:schemeClr val="bg1"/>
                </a:solidFill>
                <a:latin typeface="Arial"/>
                <a:ea typeface="方正姚体"/>
                <a:sym typeface="Arial"/>
              </a:rPr>
              <a:t>2600</a:t>
            </a:r>
            <a:r>
              <a:rPr lang="zh-CN" altLang="en-US" sz="1400" dirty="0">
                <a:solidFill>
                  <a:schemeClr val="bg1"/>
                </a:solidFill>
                <a:latin typeface="Arial"/>
                <a:ea typeface="方正姚体"/>
                <a:sym typeface="Arial"/>
              </a:rPr>
              <a:t>年左右，大约在</a:t>
            </a:r>
            <a:r>
              <a:rPr lang="zh-CN" altLang="en-US" sz="1400" dirty="0">
                <a:solidFill>
                  <a:srgbClr val="FFC000"/>
                </a:solidFill>
                <a:latin typeface="Arial"/>
                <a:ea typeface="方正姚体"/>
                <a:sym typeface="Arial"/>
              </a:rPr>
              <a:t>西周时期</a:t>
            </a:r>
            <a:endParaRPr lang="en-US" altLang="zh-CN" sz="1400" dirty="0">
              <a:solidFill>
                <a:srgbClr val="FFC000"/>
              </a:solidFill>
              <a:latin typeface="Arial"/>
              <a:ea typeface="方正姚体"/>
              <a:sym typeface="Arial"/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chemeClr val="bg1"/>
                </a:solidFill>
                <a:latin typeface="Arial"/>
                <a:ea typeface="方正姚体"/>
                <a:sym typeface="Arial"/>
              </a:rPr>
              <a:t>      </a:t>
            </a:r>
            <a:r>
              <a:rPr lang="zh-CN" altLang="en-US" sz="1400" dirty="0">
                <a:solidFill>
                  <a:schemeClr val="bg1"/>
                </a:solidFill>
                <a:latin typeface="Arial"/>
                <a:ea typeface="方正姚体"/>
                <a:sym typeface="Arial"/>
              </a:rPr>
              <a:t>（</a:t>
            </a:r>
            <a:r>
              <a:rPr lang="zh-CN" altLang="en-US" sz="1400" dirty="0">
                <a:solidFill>
                  <a:schemeClr val="bg1"/>
                </a:solidFill>
                <a:latin typeface="Arial"/>
                <a:ea typeface="方正姚体"/>
              </a:rPr>
              <a:t>望帝杜宇和丛帝鳖灵时期：</a:t>
            </a:r>
            <a:r>
              <a:rPr lang="zh-CN" altLang="en-US" sz="1400" dirty="0">
                <a:solidFill>
                  <a:srgbClr val="F6B018"/>
                </a:solidFill>
                <a:latin typeface="Arial"/>
                <a:ea typeface="方正姚体"/>
              </a:rPr>
              <a:t>金面具，玉琮，太阳神鸟和象牙等</a:t>
            </a:r>
            <a:r>
              <a:rPr lang="zh-CN" altLang="en-US" sz="1400" dirty="0">
                <a:solidFill>
                  <a:schemeClr val="bg1"/>
                </a:solidFill>
                <a:latin typeface="Arial"/>
                <a:ea typeface="方正姚体"/>
              </a:rPr>
              <a:t>和</a:t>
            </a:r>
            <a:r>
              <a:rPr lang="zh-CN" altLang="en-US" sz="1400" dirty="0">
                <a:solidFill>
                  <a:srgbClr val="F6B018"/>
                </a:solidFill>
                <a:latin typeface="Arial"/>
                <a:ea typeface="方正姚体"/>
              </a:rPr>
              <a:t>金沙遗址</a:t>
            </a:r>
            <a:r>
              <a:rPr lang="zh-CN" altLang="en-US" sz="1400" dirty="0">
                <a:solidFill>
                  <a:schemeClr val="bg1"/>
                </a:solidFill>
                <a:latin typeface="Arial"/>
                <a:ea typeface="方正姚体"/>
              </a:rPr>
              <a:t>相近</a:t>
            </a:r>
            <a:r>
              <a:rPr lang="zh-CN" altLang="en-US" sz="1400" dirty="0">
                <a:solidFill>
                  <a:schemeClr val="bg1"/>
                </a:solidFill>
                <a:latin typeface="Arial"/>
                <a:ea typeface="方正姚体"/>
                <a:sym typeface="Arial"/>
              </a:rPr>
              <a:t>）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536850C5-AE72-ABEA-4601-CB5A93106D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5129" y="1654019"/>
            <a:ext cx="3795124" cy="4817901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3B4A901D-B53F-7C30-F414-F18ACC25E8E6}"/>
              </a:ext>
            </a:extLst>
          </p:cNvPr>
          <p:cNvSpPr/>
          <p:nvPr/>
        </p:nvSpPr>
        <p:spPr>
          <a:xfrm>
            <a:off x="92128" y="3690267"/>
            <a:ext cx="14253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0" i="0" dirty="0">
                <a:solidFill>
                  <a:schemeClr val="bg1"/>
                </a:solidFill>
                <a:effectLst/>
                <a:latin typeface="Arial"/>
                <a:ea typeface="方正姚体"/>
                <a:sym typeface="Arial"/>
              </a:rPr>
              <a:t>四个时期</a:t>
            </a:r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DF503252-1835-E3AE-29CA-F50BDC9C86AF}"/>
              </a:ext>
            </a:extLst>
          </p:cNvPr>
          <p:cNvCxnSpPr>
            <a:cxnSpLocks/>
          </p:cNvCxnSpPr>
          <p:nvPr/>
        </p:nvCxnSpPr>
        <p:spPr>
          <a:xfrm>
            <a:off x="166301" y="4151932"/>
            <a:ext cx="778705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58096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3000"/>
    </mc:Choice>
    <mc:Fallback>
      <p:transition advClick="0" advTm="3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/>
          <p:cNvGrpSpPr/>
          <p:nvPr/>
        </p:nvGrpSpPr>
        <p:grpSpPr>
          <a:xfrm>
            <a:off x="1" y="1"/>
            <a:ext cx="4596295" cy="1447800"/>
            <a:chOff x="1" y="1"/>
            <a:chExt cx="4596295" cy="1447800"/>
          </a:xfrm>
        </p:grpSpPr>
        <p:pic>
          <p:nvPicPr>
            <p:cNvPr id="23" name="图片 22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" y="1"/>
              <a:ext cx="1447800" cy="1447800"/>
            </a:xfrm>
            <a:prstGeom prst="rect">
              <a:avLst/>
            </a:prstGeom>
          </p:spPr>
        </p:pic>
        <p:sp>
          <p:nvSpPr>
            <p:cNvPr id="24" name="标题 1"/>
            <p:cNvSpPr txBox="1"/>
            <p:nvPr/>
          </p:nvSpPr>
          <p:spPr>
            <a:xfrm>
              <a:off x="809632" y="191991"/>
              <a:ext cx="3786664" cy="694571"/>
            </a:xfrm>
            <a:prstGeom prst="rect">
              <a:avLst/>
            </a:prstGeom>
          </p:spPr>
          <p:txBody>
            <a:bodyPr vert="horz" lIns="121920" tIns="60960" rIns="121920" bIns="6096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defTabSz="1218565"/>
              <a:r>
                <a:rPr lang="zh-CN" altLang="en-US" sz="2800" b="1" spc="600" dirty="0">
                  <a:solidFill>
                    <a:srgbClr val="F6B018"/>
                  </a:solidFill>
                  <a:latin typeface="Arial"/>
                  <a:ea typeface="方正姚体"/>
                  <a:cs typeface="+mn-lt"/>
                  <a:sym typeface="Arial"/>
                </a:rPr>
                <a:t>古蜀文化发展</a:t>
              </a:r>
            </a:p>
          </p:txBody>
        </p: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3B1CAB29-F9E3-244D-32AD-17FB8ABE0411}"/>
              </a:ext>
            </a:extLst>
          </p:cNvPr>
          <p:cNvSpPr/>
          <p:nvPr/>
        </p:nvSpPr>
        <p:spPr>
          <a:xfrm>
            <a:off x="101746" y="1239725"/>
            <a:ext cx="32624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rgbClr val="F6B018"/>
                </a:solidFill>
                <a:latin typeface="Arial"/>
                <a:ea typeface="方正姚体"/>
                <a:sym typeface="Arial"/>
              </a:rPr>
              <a:t>蜀道难</a:t>
            </a:r>
            <a:r>
              <a:rPr lang="zh-CN" altLang="en-US" sz="2400" dirty="0">
                <a:solidFill>
                  <a:schemeClr val="bg1"/>
                </a:solidFill>
                <a:latin typeface="Arial"/>
                <a:ea typeface="方正姚体"/>
                <a:sym typeface="Arial"/>
              </a:rPr>
              <a:t>，难于上青天：</a:t>
            </a:r>
            <a:endParaRPr lang="zh-CN" altLang="en-US" sz="2400" b="0" i="0" dirty="0">
              <a:solidFill>
                <a:schemeClr val="bg1"/>
              </a:solidFill>
              <a:effectLst/>
              <a:latin typeface="Arial"/>
              <a:ea typeface="方正姚体"/>
              <a:sym typeface="Arial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D31ED48-5600-B5BC-E4B4-1EB97E2554A9}"/>
              </a:ext>
            </a:extLst>
          </p:cNvPr>
          <p:cNvSpPr txBox="1"/>
          <p:nvPr/>
        </p:nvSpPr>
        <p:spPr>
          <a:xfrm>
            <a:off x="101746" y="1728246"/>
            <a:ext cx="7873854" cy="696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Arial"/>
                <a:ea typeface="方正姚体"/>
              </a:rPr>
              <a:t>古蜀国位于四川盆地，若要跨越川陕，由关中到中原，需要沿途有</a:t>
            </a:r>
            <a:r>
              <a:rPr lang="zh-CN" altLang="en-US" sz="1400" dirty="0">
                <a:solidFill>
                  <a:srgbClr val="F6B018"/>
                </a:solidFill>
                <a:latin typeface="Arial"/>
                <a:ea typeface="方正姚体"/>
              </a:rPr>
              <a:t>秦岭、大巴山、龙门山等山脉横亘其间</a:t>
            </a:r>
            <a:r>
              <a:rPr lang="zh-CN" altLang="en-US" sz="1400" dirty="0">
                <a:solidFill>
                  <a:schemeClr val="bg1"/>
                </a:solidFill>
                <a:latin typeface="Arial"/>
                <a:ea typeface="方正姚体"/>
              </a:rPr>
              <a:t>，行走于陡壁之间栈道，让人心惊胆寒！</a:t>
            </a: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183BBF87-3557-1CC7-D2A2-CE1956D562CB}"/>
              </a:ext>
            </a:extLst>
          </p:cNvPr>
          <p:cNvCxnSpPr>
            <a:cxnSpLocks/>
          </p:cNvCxnSpPr>
          <p:nvPr/>
        </p:nvCxnSpPr>
        <p:spPr>
          <a:xfrm>
            <a:off x="188545" y="1728246"/>
            <a:ext cx="778705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D1E1F4F3-DB5F-9A3D-51EC-5791409F582D}"/>
              </a:ext>
            </a:extLst>
          </p:cNvPr>
          <p:cNvSpPr/>
          <p:nvPr/>
        </p:nvSpPr>
        <p:spPr>
          <a:xfrm>
            <a:off x="101746" y="2806918"/>
            <a:ext cx="387798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rgbClr val="F6B018"/>
                </a:solidFill>
                <a:latin typeface="Arial"/>
                <a:ea typeface="方正姚体"/>
                <a:sym typeface="Arial"/>
              </a:rPr>
              <a:t>蚕丛及鱼凫</a:t>
            </a:r>
            <a:r>
              <a:rPr lang="zh-CN" altLang="en-US" sz="2400" dirty="0">
                <a:solidFill>
                  <a:schemeClr val="bg1"/>
                </a:solidFill>
                <a:latin typeface="Arial"/>
                <a:ea typeface="方正姚体"/>
                <a:sym typeface="Arial"/>
              </a:rPr>
              <a:t>，开国何茫然！</a:t>
            </a:r>
            <a:endParaRPr lang="zh-CN" altLang="en-US" sz="2400" b="0" i="0" dirty="0">
              <a:solidFill>
                <a:schemeClr val="bg1"/>
              </a:solidFill>
              <a:effectLst/>
              <a:latin typeface="Arial"/>
              <a:ea typeface="方正姚体"/>
              <a:sym typeface="Arial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7F789CA-4FCD-DC4A-9ABD-0CF0B47A5F1D}"/>
              </a:ext>
            </a:extLst>
          </p:cNvPr>
          <p:cNvSpPr txBox="1"/>
          <p:nvPr/>
        </p:nvSpPr>
        <p:spPr>
          <a:xfrm>
            <a:off x="101745" y="3295439"/>
            <a:ext cx="7873853" cy="2635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"/>
                <a:ea typeface="方正姚体"/>
              </a:rPr>
              <a:t>蜀侯蚕丛：</a:t>
            </a:r>
            <a:r>
              <a:rPr lang="zh-CN" altLang="en-US" sz="1400" dirty="0">
                <a:solidFill>
                  <a:schemeClr val="bg1"/>
                </a:solidFill>
                <a:latin typeface="Arial"/>
                <a:ea typeface="方正姚体"/>
              </a:rPr>
              <a:t>据</a:t>
            </a:r>
            <a:r>
              <a:rPr lang="en-US" altLang="zh-CN" sz="1400" dirty="0">
                <a:solidFill>
                  <a:schemeClr val="bg1"/>
                </a:solidFill>
                <a:latin typeface="Arial"/>
                <a:ea typeface="方正姚体"/>
              </a:rPr>
              <a:t>《</a:t>
            </a:r>
            <a:r>
              <a:rPr lang="zh-CN" altLang="en-US" sz="1400" dirty="0">
                <a:solidFill>
                  <a:schemeClr val="bg1"/>
                </a:solidFill>
                <a:latin typeface="Arial"/>
                <a:ea typeface="方正姚体"/>
              </a:rPr>
              <a:t>华阳国志</a:t>
            </a:r>
            <a:r>
              <a:rPr lang="en-US" altLang="zh-CN" sz="1400" dirty="0">
                <a:solidFill>
                  <a:schemeClr val="bg1"/>
                </a:solidFill>
                <a:latin typeface="Arial"/>
                <a:ea typeface="方正姚体"/>
              </a:rPr>
              <a:t>》</a:t>
            </a:r>
            <a:r>
              <a:rPr lang="zh-CN" altLang="en-US" sz="1400" dirty="0">
                <a:solidFill>
                  <a:schemeClr val="bg1"/>
                </a:solidFill>
                <a:latin typeface="Arial"/>
                <a:ea typeface="方正姚体"/>
              </a:rPr>
              <a:t>，蚕丛氏，传说中的蚕神，是蜀国首位称王的人，养蚕专家，据说其目向前突起（推测为蜀人缺碘引起的甲亢所致），头发在脑后梳成“椎髻”，衣服样式向左交叉。（曾以美女迷惑夏桀，避开中原的讨伐）</a:t>
            </a:r>
            <a:r>
              <a:rPr lang="en-US" altLang="zh-CN" sz="1400" dirty="0">
                <a:solidFill>
                  <a:schemeClr val="bg1"/>
                </a:solidFill>
                <a:latin typeface="Arial"/>
                <a:ea typeface="方正姚体"/>
              </a:rPr>
              <a:t>—— </a:t>
            </a:r>
            <a:r>
              <a:rPr lang="zh-CN" altLang="en-US" sz="1400" dirty="0">
                <a:solidFill>
                  <a:srgbClr val="FFC000"/>
                </a:solidFill>
                <a:latin typeface="Arial"/>
                <a:ea typeface="方正姚体"/>
              </a:rPr>
              <a:t>青铜纵目面具</a:t>
            </a:r>
            <a:endParaRPr lang="en-US" altLang="zh-CN" sz="1400" dirty="0">
              <a:solidFill>
                <a:srgbClr val="FFC000"/>
              </a:solidFill>
              <a:latin typeface="Arial"/>
              <a:ea typeface="方正姚体"/>
            </a:endParaRPr>
          </a:p>
          <a:p>
            <a:pPr>
              <a:lnSpc>
                <a:spcPct val="150000"/>
              </a:lnSpc>
            </a:pPr>
            <a:r>
              <a:rPr lang="zh-CN" altLang="en-US" sz="14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"/>
                <a:ea typeface="方正姚体"/>
              </a:rPr>
              <a:t>柏灌：</a:t>
            </a:r>
            <a:r>
              <a:rPr lang="zh-CN" altLang="en-US" sz="1400" dirty="0">
                <a:solidFill>
                  <a:schemeClr val="bg1"/>
                </a:solidFill>
                <a:latin typeface="Arial"/>
                <a:ea typeface="方正姚体"/>
              </a:rPr>
              <a:t>又作柏濩或伯雍，传说为蜀国第二代统领氏族以鸟为图腾，一般认为其统治了古蜀国</a:t>
            </a:r>
            <a:r>
              <a:rPr lang="en-US" altLang="zh-CN" sz="1400" dirty="0">
                <a:solidFill>
                  <a:schemeClr val="bg1"/>
                </a:solidFill>
                <a:latin typeface="Arial"/>
                <a:ea typeface="方正姚体"/>
              </a:rPr>
              <a:t>550</a:t>
            </a:r>
            <a:r>
              <a:rPr lang="zh-CN" altLang="en-US" sz="1400" dirty="0">
                <a:solidFill>
                  <a:schemeClr val="bg1"/>
                </a:solidFill>
                <a:latin typeface="Arial"/>
                <a:ea typeface="方正姚体"/>
              </a:rPr>
              <a:t>年左右（有记载参与牧野之战，即武王伐纣） </a:t>
            </a:r>
            <a:r>
              <a:rPr lang="en-US" altLang="zh-CN" sz="1400" dirty="0">
                <a:solidFill>
                  <a:schemeClr val="bg1"/>
                </a:solidFill>
                <a:latin typeface="Arial"/>
                <a:ea typeface="方正姚体"/>
              </a:rPr>
              <a:t>—— </a:t>
            </a:r>
            <a:r>
              <a:rPr lang="zh-CN" altLang="en-US" sz="1400" dirty="0">
                <a:solidFill>
                  <a:srgbClr val="FFC000"/>
                </a:solidFill>
                <a:latin typeface="Arial"/>
                <a:ea typeface="方正姚体"/>
              </a:rPr>
              <a:t>青铜神树（神鸟底座），太阳神鸟</a:t>
            </a:r>
            <a:endParaRPr lang="en-US" altLang="zh-CN" sz="1400" dirty="0">
              <a:solidFill>
                <a:srgbClr val="FFC000"/>
              </a:solidFill>
              <a:latin typeface="Arial"/>
              <a:ea typeface="方正姚体"/>
            </a:endParaRPr>
          </a:p>
          <a:p>
            <a:pPr>
              <a:lnSpc>
                <a:spcPct val="150000"/>
              </a:lnSpc>
            </a:pPr>
            <a:r>
              <a:rPr lang="zh-CN" altLang="en-US" sz="14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"/>
                <a:ea typeface="方正姚体"/>
              </a:rPr>
              <a:t>鱼凫：</a:t>
            </a:r>
            <a:r>
              <a:rPr lang="zh-CN" altLang="en-US" sz="1400" dirty="0">
                <a:solidFill>
                  <a:schemeClr val="bg1"/>
                </a:solidFill>
                <a:latin typeface="Arial"/>
                <a:ea typeface="方正姚体"/>
              </a:rPr>
              <a:t>是中国传说中古蜀国的第三任君主，其主要的功绩是教民利用水鸟捕鱼，鱼凫王墓遗址位于现今温江区寿安镇水星村，鱼凫时期统治的蜀国是其辉煌时期。</a:t>
            </a:r>
            <a:r>
              <a:rPr lang="en-US" altLang="zh-CN" sz="1400" dirty="0">
                <a:solidFill>
                  <a:schemeClr val="bg1"/>
                </a:solidFill>
                <a:latin typeface="Arial"/>
                <a:ea typeface="方正姚体"/>
              </a:rPr>
              <a:t>—— </a:t>
            </a:r>
            <a:r>
              <a:rPr lang="zh-CN" altLang="en-US" sz="1400" dirty="0">
                <a:solidFill>
                  <a:srgbClr val="FFC000"/>
                </a:solidFill>
                <a:latin typeface="Arial"/>
                <a:ea typeface="方正姚体"/>
              </a:rPr>
              <a:t>三星堆金杖</a:t>
            </a:r>
            <a:r>
              <a:rPr lang="zh-CN" altLang="en-US" sz="1400" dirty="0">
                <a:solidFill>
                  <a:schemeClr val="bg1"/>
                </a:solidFill>
                <a:latin typeface="Arial"/>
                <a:ea typeface="方正姚体"/>
              </a:rPr>
              <a:t>（一端刻有渔民水鸟捕鱼像）</a:t>
            </a: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7457EBC2-DFA9-EB01-FDA4-28BE424D2B4D}"/>
              </a:ext>
            </a:extLst>
          </p:cNvPr>
          <p:cNvCxnSpPr>
            <a:cxnSpLocks/>
          </p:cNvCxnSpPr>
          <p:nvPr/>
        </p:nvCxnSpPr>
        <p:spPr>
          <a:xfrm>
            <a:off x="188545" y="3295439"/>
            <a:ext cx="778705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图片 10">
            <a:extLst>
              <a:ext uri="{FF2B5EF4-FFF2-40B4-BE49-F238E27FC236}">
                <a16:creationId xmlns:a16="http://schemas.microsoft.com/office/drawing/2014/main" id="{E0933B9B-A483-2A06-0EB9-564ECD851E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2397" y="1692662"/>
            <a:ext cx="3804919" cy="179486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E1B8FC92-E147-CC4D-C8B5-11F715421D1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4157" y="3662911"/>
            <a:ext cx="1865910" cy="2212923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289091A4-EA24-89C3-9C64-FB445570565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0067" y="3662911"/>
            <a:ext cx="2121892" cy="2229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1325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3000"/>
    </mc:Choice>
    <mc:Fallback>
      <p:transition advClick="0" advTm="3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/>
          <p:cNvGrpSpPr/>
          <p:nvPr/>
        </p:nvGrpSpPr>
        <p:grpSpPr>
          <a:xfrm>
            <a:off x="1" y="1"/>
            <a:ext cx="4596295" cy="1447800"/>
            <a:chOff x="1" y="1"/>
            <a:chExt cx="4596295" cy="1447800"/>
          </a:xfrm>
        </p:grpSpPr>
        <p:pic>
          <p:nvPicPr>
            <p:cNvPr id="23" name="图片 22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" y="1"/>
              <a:ext cx="1447800" cy="1447800"/>
            </a:xfrm>
            <a:prstGeom prst="rect">
              <a:avLst/>
            </a:prstGeom>
          </p:spPr>
        </p:pic>
        <p:sp>
          <p:nvSpPr>
            <p:cNvPr id="24" name="标题 1"/>
            <p:cNvSpPr txBox="1"/>
            <p:nvPr/>
          </p:nvSpPr>
          <p:spPr>
            <a:xfrm>
              <a:off x="809632" y="191991"/>
              <a:ext cx="3786664" cy="694571"/>
            </a:xfrm>
            <a:prstGeom prst="rect">
              <a:avLst/>
            </a:prstGeom>
          </p:spPr>
          <p:txBody>
            <a:bodyPr vert="horz" lIns="121920" tIns="60960" rIns="121920" bIns="6096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defTabSz="1218565"/>
              <a:r>
                <a:rPr lang="zh-CN" altLang="en-US" sz="2800" b="1" spc="600" dirty="0">
                  <a:solidFill>
                    <a:srgbClr val="F6B018"/>
                  </a:solidFill>
                  <a:latin typeface="Arial"/>
                  <a:ea typeface="方正姚体"/>
                  <a:cs typeface="+mn-lt"/>
                  <a:sym typeface="Arial"/>
                </a:rPr>
                <a:t>古蜀文化发展</a:t>
              </a:r>
            </a:p>
          </p:txBody>
        </p: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3B1CAB29-F9E3-244D-32AD-17FB8ABE0411}"/>
              </a:ext>
            </a:extLst>
          </p:cNvPr>
          <p:cNvSpPr/>
          <p:nvPr/>
        </p:nvSpPr>
        <p:spPr>
          <a:xfrm>
            <a:off x="101746" y="1239725"/>
            <a:ext cx="510909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Arial"/>
                <a:ea typeface="方正姚体"/>
                <a:sym typeface="Arial"/>
              </a:rPr>
              <a:t>庄生晓梦迷蝴蝶，</a:t>
            </a:r>
            <a:r>
              <a:rPr lang="zh-CN" altLang="en-US" sz="2400" dirty="0">
                <a:solidFill>
                  <a:srgbClr val="F6B018"/>
                </a:solidFill>
                <a:latin typeface="Arial"/>
                <a:ea typeface="方正姚体"/>
                <a:sym typeface="Arial"/>
              </a:rPr>
              <a:t>望帝</a:t>
            </a:r>
            <a:r>
              <a:rPr lang="zh-CN" altLang="en-US" sz="2400" dirty="0">
                <a:solidFill>
                  <a:schemeClr val="bg1"/>
                </a:solidFill>
                <a:latin typeface="Arial"/>
                <a:ea typeface="方正姚体"/>
                <a:sym typeface="Arial"/>
              </a:rPr>
              <a:t>春心托杜鹃。</a:t>
            </a:r>
            <a:endParaRPr lang="zh-CN" altLang="en-US" sz="2400" b="0" i="0" dirty="0">
              <a:solidFill>
                <a:schemeClr val="bg1"/>
              </a:solidFill>
              <a:effectLst/>
              <a:latin typeface="Arial"/>
              <a:ea typeface="方正姚体"/>
              <a:sym typeface="Arial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D31ED48-5600-B5BC-E4B4-1EB97E2554A9}"/>
              </a:ext>
            </a:extLst>
          </p:cNvPr>
          <p:cNvSpPr txBox="1"/>
          <p:nvPr/>
        </p:nvSpPr>
        <p:spPr>
          <a:xfrm>
            <a:off x="101746" y="1728246"/>
            <a:ext cx="7873854" cy="1988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"/>
                <a:ea typeface="方正姚体"/>
              </a:rPr>
              <a:t>望帝杜宇 </a:t>
            </a:r>
            <a:r>
              <a:rPr lang="en-US" altLang="zh-CN" sz="14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"/>
                <a:ea typeface="方正姚体"/>
              </a:rPr>
              <a:t>&amp; </a:t>
            </a:r>
            <a:r>
              <a:rPr lang="zh-CN" altLang="en-US" sz="14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"/>
                <a:ea typeface="方正姚体"/>
              </a:rPr>
              <a:t>丛帝鳖灵：</a:t>
            </a:r>
            <a:r>
              <a:rPr lang="zh-CN" altLang="en-US" sz="1400" dirty="0">
                <a:solidFill>
                  <a:schemeClr val="bg1"/>
                </a:solidFill>
                <a:latin typeface="Arial"/>
                <a:ea typeface="方正姚体"/>
              </a:rPr>
              <a:t>说杜宇是第四代在古蜀君主，善于耕作，并积极的开疆扩土，使得国土领域从四川省向云南省、贵州省一带延申，同时周朝也有往来，并献上许多贵重礼物，杜宇虽擅长于农耕，但对于治理洪水择束手无策，因此，在他一百多岁时，命当时的宰相鳖灵，治</a:t>
            </a:r>
            <a:r>
              <a:rPr lang="zh-CN" altLang="en-US" sz="14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"/>
                <a:ea typeface="方正姚体"/>
              </a:rPr>
              <a:t>：</a:t>
            </a:r>
            <a:r>
              <a:rPr lang="zh-CN" altLang="en-US" sz="1400" dirty="0">
                <a:solidFill>
                  <a:schemeClr val="bg1"/>
                </a:solidFill>
                <a:latin typeface="Arial"/>
                <a:ea typeface="方正姚体"/>
              </a:rPr>
              <a:t>理岷江的洪水，后将王位禅让给他，自己隐居于岷山，传说其死后会化为杜鹃，以叫声催促蜀人趁农时播种。（另有说法为因鳖灵发动兵变而逃亡，因追求复辟不成自杀，死后怨魂化为杜鹃鸟），九世开明帝开明尚接受中原文化，立宗庙，去帝号，称王</a:t>
            </a:r>
            <a:r>
              <a:rPr lang="en-US" altLang="zh-CN" sz="1400" dirty="0">
                <a:solidFill>
                  <a:schemeClr val="bg1"/>
                </a:solidFill>
                <a:latin typeface="Arial"/>
                <a:ea typeface="方正姚体"/>
              </a:rPr>
              <a:t>—— </a:t>
            </a:r>
            <a:r>
              <a:rPr lang="zh-CN" altLang="en-US" sz="1400" dirty="0">
                <a:solidFill>
                  <a:srgbClr val="FFC000"/>
                </a:solidFill>
                <a:latin typeface="Arial"/>
                <a:ea typeface="方正姚体"/>
              </a:rPr>
              <a:t>青铜圆口方尊</a:t>
            </a:r>
            <a:r>
              <a:rPr lang="zh-CN" altLang="en-US" sz="1400" dirty="0">
                <a:solidFill>
                  <a:schemeClr val="bg1"/>
                </a:solidFill>
                <a:latin typeface="Arial"/>
                <a:ea typeface="方正姚体"/>
              </a:rPr>
              <a:t>（和中原文化融合）</a:t>
            </a:r>
            <a:endParaRPr lang="en-US" altLang="zh-CN" sz="1400" dirty="0">
              <a:solidFill>
                <a:schemeClr val="bg1"/>
              </a:solidFill>
              <a:latin typeface="Arial"/>
              <a:ea typeface="方正姚体"/>
            </a:endParaRP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183BBF87-3557-1CC7-D2A2-CE1956D562CB}"/>
              </a:ext>
            </a:extLst>
          </p:cNvPr>
          <p:cNvCxnSpPr>
            <a:cxnSpLocks/>
          </p:cNvCxnSpPr>
          <p:nvPr/>
        </p:nvCxnSpPr>
        <p:spPr>
          <a:xfrm>
            <a:off x="188545" y="1728246"/>
            <a:ext cx="778705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D1E1F4F3-DB5F-9A3D-51EC-5791409F582D}"/>
              </a:ext>
            </a:extLst>
          </p:cNvPr>
          <p:cNvSpPr/>
          <p:nvPr/>
        </p:nvSpPr>
        <p:spPr>
          <a:xfrm>
            <a:off x="86507" y="3828884"/>
            <a:ext cx="510909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Arial"/>
                <a:ea typeface="方正姚体"/>
                <a:sym typeface="Arial"/>
              </a:rPr>
              <a:t>尔来四万八千岁，</a:t>
            </a:r>
            <a:r>
              <a:rPr lang="zh-CN" altLang="en-US" sz="2400" dirty="0">
                <a:solidFill>
                  <a:srgbClr val="F6B018"/>
                </a:solidFill>
                <a:latin typeface="Arial"/>
                <a:ea typeface="方正姚体"/>
                <a:sym typeface="Arial"/>
              </a:rPr>
              <a:t>不与秦塞通人烟</a:t>
            </a:r>
            <a:r>
              <a:rPr lang="zh-CN" altLang="en-US" sz="2400" dirty="0">
                <a:solidFill>
                  <a:schemeClr val="bg1"/>
                </a:solidFill>
                <a:latin typeface="Arial"/>
                <a:ea typeface="方正姚体"/>
                <a:sym typeface="Arial"/>
              </a:rPr>
              <a:t>！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7F789CA-4FCD-DC4A-9ABD-0CF0B47A5F1D}"/>
              </a:ext>
            </a:extLst>
          </p:cNvPr>
          <p:cNvSpPr txBox="1"/>
          <p:nvPr/>
        </p:nvSpPr>
        <p:spPr>
          <a:xfrm>
            <a:off x="86507" y="4290549"/>
            <a:ext cx="7873853" cy="16657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"/>
                <a:ea typeface="方正姚体"/>
              </a:rPr>
              <a:t>蜀王杜芦：</a:t>
            </a:r>
            <a:r>
              <a:rPr lang="zh-CN" altLang="en-US" sz="1400" dirty="0">
                <a:solidFill>
                  <a:schemeClr val="bg1"/>
                </a:solidFill>
                <a:latin typeface="Arial"/>
                <a:ea typeface="方正姚体"/>
              </a:rPr>
              <a:t>秦惠文王采用大将司马错的计策，诈言秦得天降石牛，夜能粪金，秦王写信给蜀王愿与蜀国友邻，馈赠宝物石牛并献美女给蜀王，请开道迎接回去。蜀王开明氏素性贪欲，便派五名力士率人在大、小剑山、五丁峡一带峭壁处，日夜劈山破石凿险开路，入秦迎美女运石牛。秦国等蜀道开通后，就暗派大军长驱直入，蜀国没有防备，前线军队又寡不敌众，在葭萌一战大败，蜀国也就随之灭亡了。后来这条路遂命名为石牛道（又叫金牛道）</a:t>
            </a:r>
            <a:r>
              <a:rPr lang="en-US" altLang="zh-CN" sz="1400" dirty="0">
                <a:solidFill>
                  <a:schemeClr val="bg1"/>
                </a:solidFill>
                <a:latin typeface="Arial"/>
                <a:ea typeface="方正姚体"/>
              </a:rPr>
              <a:t> —— </a:t>
            </a:r>
            <a:r>
              <a:rPr lang="zh-CN" altLang="en-US" sz="1400" dirty="0">
                <a:solidFill>
                  <a:srgbClr val="FFC000"/>
                </a:solidFill>
                <a:latin typeface="Arial"/>
                <a:ea typeface="方正姚体"/>
              </a:rPr>
              <a:t>云雷纹牙雕</a:t>
            </a:r>
            <a:r>
              <a:rPr lang="zh-CN" altLang="en-US" sz="1400" dirty="0">
                <a:solidFill>
                  <a:schemeClr val="bg1"/>
                </a:solidFill>
                <a:latin typeface="Arial"/>
                <a:ea typeface="方正姚体"/>
              </a:rPr>
              <a:t>（和中原文化融合）</a:t>
            </a: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7457EBC2-DFA9-EB01-FDA4-28BE424D2B4D}"/>
              </a:ext>
            </a:extLst>
          </p:cNvPr>
          <p:cNvCxnSpPr>
            <a:cxnSpLocks/>
          </p:cNvCxnSpPr>
          <p:nvPr/>
        </p:nvCxnSpPr>
        <p:spPr>
          <a:xfrm>
            <a:off x="188545" y="4290549"/>
            <a:ext cx="778705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902E229C-1FE3-11DB-D474-E05E86C8E5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2399" y="1362674"/>
            <a:ext cx="3972581" cy="2569246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DCE85D03-912C-BE20-4F03-EB78219D406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638" y="3931920"/>
            <a:ext cx="3987821" cy="2658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4105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3000"/>
    </mc:Choice>
    <mc:Fallback>
      <p:transition advClick="0" advTm="3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/>
          <p:cNvGrpSpPr/>
          <p:nvPr/>
        </p:nvGrpSpPr>
        <p:grpSpPr>
          <a:xfrm>
            <a:off x="1" y="1"/>
            <a:ext cx="5203765" cy="1447800"/>
            <a:chOff x="1" y="1"/>
            <a:chExt cx="5203765" cy="1447800"/>
          </a:xfrm>
        </p:grpSpPr>
        <p:pic>
          <p:nvPicPr>
            <p:cNvPr id="23" name="图片 22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" y="1"/>
              <a:ext cx="1447800" cy="1447800"/>
            </a:xfrm>
            <a:prstGeom prst="rect">
              <a:avLst/>
            </a:prstGeom>
          </p:spPr>
        </p:pic>
        <p:sp>
          <p:nvSpPr>
            <p:cNvPr id="24" name="标题 1"/>
            <p:cNvSpPr txBox="1"/>
            <p:nvPr/>
          </p:nvSpPr>
          <p:spPr>
            <a:xfrm>
              <a:off x="809631" y="191991"/>
              <a:ext cx="4394135" cy="694571"/>
            </a:xfrm>
            <a:prstGeom prst="rect">
              <a:avLst/>
            </a:prstGeom>
          </p:spPr>
          <p:txBody>
            <a:bodyPr vert="horz" lIns="121920" tIns="60960" rIns="121920" bIns="6096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defTabSz="1218565"/>
              <a:r>
                <a:rPr lang="zh-CN" altLang="en-US" sz="2800" b="1" spc="600" dirty="0">
                  <a:solidFill>
                    <a:srgbClr val="F6B018"/>
                  </a:solidFill>
                  <a:latin typeface="Arial"/>
                  <a:ea typeface="方正姚体"/>
                  <a:cs typeface="+mn-lt"/>
                  <a:sym typeface="Arial"/>
                </a:rPr>
                <a:t>三星堆意义和新发现</a:t>
              </a:r>
            </a:p>
          </p:txBody>
        </p:sp>
      </p:grpSp>
      <p:sp>
        <p:nvSpPr>
          <p:cNvPr id="4" name="矩形 3">
            <a:extLst>
              <a:ext uri="{FF2B5EF4-FFF2-40B4-BE49-F238E27FC236}">
                <a16:creationId xmlns:a16="http://schemas.microsoft.com/office/drawing/2014/main" id="{A8CA73CC-43F6-10CD-A25E-AA69C1E735CC}"/>
              </a:ext>
            </a:extLst>
          </p:cNvPr>
          <p:cNvSpPr/>
          <p:nvPr/>
        </p:nvSpPr>
        <p:spPr>
          <a:xfrm>
            <a:off x="101746" y="1239725"/>
            <a:ext cx="268214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Arial"/>
                <a:ea typeface="方正姚体"/>
                <a:sym typeface="Arial"/>
              </a:rPr>
              <a:t>三星堆的最大意义</a:t>
            </a:r>
            <a:endParaRPr lang="zh-CN" altLang="en-US" sz="2400" b="0" i="0" dirty="0">
              <a:solidFill>
                <a:schemeClr val="bg1"/>
              </a:solidFill>
              <a:effectLst/>
              <a:latin typeface="Arial"/>
              <a:ea typeface="方正姚体"/>
              <a:sym typeface="Arial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8142AA4-7EEB-4DC6-95EA-A796996898C3}"/>
              </a:ext>
            </a:extLst>
          </p:cNvPr>
          <p:cNvSpPr txBox="1"/>
          <p:nvPr/>
        </p:nvSpPr>
        <p:spPr>
          <a:xfrm>
            <a:off x="101746" y="1728246"/>
            <a:ext cx="7873854" cy="373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b="1" dirty="0">
                <a:solidFill>
                  <a:srgbClr val="FFC000"/>
                </a:solidFill>
                <a:latin typeface="Arial"/>
                <a:ea typeface="方正姚体"/>
              </a:rPr>
              <a:t>从黄河流域文明的单一文明，到实证了中华文明多元一体</a:t>
            </a:r>
            <a:endParaRPr lang="en-US" altLang="zh-CN" sz="1400" dirty="0">
              <a:solidFill>
                <a:srgbClr val="FFC000"/>
              </a:solidFill>
              <a:latin typeface="Arial"/>
              <a:ea typeface="方正姚体"/>
            </a:endParaRP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18A667A6-E485-85B7-4986-FF0A3786A8D8}"/>
              </a:ext>
            </a:extLst>
          </p:cNvPr>
          <p:cNvCxnSpPr>
            <a:cxnSpLocks/>
          </p:cNvCxnSpPr>
          <p:nvPr/>
        </p:nvCxnSpPr>
        <p:spPr>
          <a:xfrm>
            <a:off x="188545" y="1728246"/>
            <a:ext cx="1164785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>
            <a:extLst>
              <a:ext uri="{FF2B5EF4-FFF2-40B4-BE49-F238E27FC236}">
                <a16:creationId xmlns:a16="http://schemas.microsoft.com/office/drawing/2014/main" id="{14E5A717-CD30-F10C-A578-0C30E6410BA5}"/>
              </a:ext>
            </a:extLst>
          </p:cNvPr>
          <p:cNvSpPr/>
          <p:nvPr/>
        </p:nvSpPr>
        <p:spPr>
          <a:xfrm>
            <a:off x="111906" y="2207566"/>
            <a:ext cx="23391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Arial"/>
                <a:ea typeface="方正姚体"/>
                <a:sym typeface="Arial"/>
              </a:rPr>
              <a:t>三星堆的新发现</a:t>
            </a:r>
            <a:endParaRPr lang="zh-CN" altLang="en-US" sz="2400" b="0" i="0" dirty="0">
              <a:solidFill>
                <a:schemeClr val="bg1"/>
              </a:solidFill>
              <a:effectLst/>
              <a:latin typeface="Arial"/>
              <a:ea typeface="方正姚体"/>
              <a:sym typeface="Arial"/>
            </a:endParaRP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9E1D749D-8B98-77DA-E7E0-0ABD70E10F3D}"/>
              </a:ext>
            </a:extLst>
          </p:cNvPr>
          <p:cNvCxnSpPr>
            <a:cxnSpLocks/>
          </p:cNvCxnSpPr>
          <p:nvPr/>
        </p:nvCxnSpPr>
        <p:spPr>
          <a:xfrm>
            <a:off x="198705" y="2696087"/>
            <a:ext cx="1164785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88818604-D815-B142-274B-7F029E76FBF4}"/>
              </a:ext>
            </a:extLst>
          </p:cNvPr>
          <p:cNvSpPr txBox="1"/>
          <p:nvPr/>
        </p:nvSpPr>
        <p:spPr>
          <a:xfrm>
            <a:off x="111906" y="2733921"/>
            <a:ext cx="11734654" cy="373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b="1" dirty="0">
                <a:solidFill>
                  <a:schemeClr val="bg1"/>
                </a:solidFill>
                <a:latin typeface="Arial"/>
                <a:ea typeface="方正姚体"/>
              </a:rPr>
              <a:t>这里是</a:t>
            </a:r>
            <a:r>
              <a:rPr lang="en-US" altLang="zh-CN" sz="1400" b="1" dirty="0">
                <a:solidFill>
                  <a:srgbClr val="FFC000"/>
                </a:solidFill>
                <a:latin typeface="Arial"/>
                <a:ea typeface="方正姚体"/>
              </a:rPr>
              <a:t>2022</a:t>
            </a:r>
            <a:r>
              <a:rPr lang="zh-CN" altLang="en-US" sz="1400" b="1" dirty="0">
                <a:solidFill>
                  <a:srgbClr val="FFC000"/>
                </a:solidFill>
                <a:latin typeface="Arial"/>
                <a:ea typeface="方正姚体"/>
              </a:rPr>
              <a:t>年</a:t>
            </a:r>
            <a:r>
              <a:rPr lang="zh-CN" altLang="en-US" sz="1400" b="1" dirty="0">
                <a:solidFill>
                  <a:schemeClr val="bg1"/>
                </a:solidFill>
                <a:latin typeface="Arial"/>
                <a:ea typeface="方正姚体"/>
              </a:rPr>
              <a:t>的新发现，目前</a:t>
            </a:r>
            <a:r>
              <a:rPr lang="zh-CN" altLang="en-US" sz="1400" b="1" dirty="0">
                <a:solidFill>
                  <a:srgbClr val="FFC000"/>
                </a:solidFill>
                <a:latin typeface="Arial"/>
                <a:ea typeface="方正姚体"/>
              </a:rPr>
              <a:t>挖掘已停止</a:t>
            </a:r>
            <a:r>
              <a:rPr lang="zh-CN" altLang="en-US" sz="1400" b="1" dirty="0">
                <a:solidFill>
                  <a:schemeClr val="bg1"/>
                </a:solidFill>
                <a:latin typeface="Arial"/>
                <a:ea typeface="方正姚体"/>
              </a:rPr>
              <a:t>，为了给后续的研究和保护工作留出足够的时间和空间，以便更好地了解和展示三星堆文化的内涵和价值</a:t>
            </a:r>
            <a:endParaRPr lang="en-US" altLang="zh-CN" sz="1400" dirty="0">
              <a:solidFill>
                <a:schemeClr val="bg1"/>
              </a:solidFill>
              <a:latin typeface="Arial"/>
              <a:ea typeface="方正姚体"/>
            </a:endParaRPr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F0F5A562-6C96-A1AE-72C3-91E8AD919BBE}"/>
              </a:ext>
            </a:extLst>
          </p:cNvPr>
          <p:cNvGrpSpPr/>
          <p:nvPr/>
        </p:nvGrpSpPr>
        <p:grpSpPr>
          <a:xfrm>
            <a:off x="198705" y="3106972"/>
            <a:ext cx="11573158" cy="3295388"/>
            <a:chOff x="261519" y="3106972"/>
            <a:chExt cx="11573158" cy="3295388"/>
          </a:xfrm>
        </p:grpSpPr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5EC0D6A6-B452-0936-06DD-5E7316C8CD2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86585" y="3109090"/>
              <a:ext cx="3172535" cy="3288861"/>
            </a:xfrm>
            <a:prstGeom prst="rect">
              <a:avLst/>
            </a:prstGeom>
          </p:spPr>
        </p:pic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35AD37F3-BB1F-54B3-E4C9-7F1DCCE6137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1519" y="3118125"/>
              <a:ext cx="2189490" cy="3284235"/>
            </a:xfrm>
            <a:prstGeom prst="rect">
              <a:avLst/>
            </a:prstGeom>
          </p:spPr>
        </p:pic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EAD92846-B8F8-E55F-2E83-25FF3436AD0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94696" y="3106972"/>
              <a:ext cx="2462948" cy="3279826"/>
            </a:xfrm>
            <a:prstGeom prst="rect">
              <a:avLst/>
            </a:prstGeom>
          </p:spPr>
        </p:pic>
        <p:pic>
          <p:nvPicPr>
            <p:cNvPr id="22" name="图片 21">
              <a:extLst>
                <a:ext uri="{FF2B5EF4-FFF2-40B4-BE49-F238E27FC236}">
                  <a16:creationId xmlns:a16="http://schemas.microsoft.com/office/drawing/2014/main" id="{2FF24E6A-6083-D1A9-144C-376DD1B0B9C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93221" y="3116031"/>
              <a:ext cx="3641456" cy="3270768"/>
            </a:xfrm>
            <a:prstGeom prst="rect">
              <a:avLst/>
            </a:prstGeom>
          </p:spPr>
        </p:pic>
      </p:grpSp>
      <p:sp>
        <p:nvSpPr>
          <p:cNvPr id="27" name="文本框 26">
            <a:extLst>
              <a:ext uri="{FF2B5EF4-FFF2-40B4-BE49-F238E27FC236}">
                <a16:creationId xmlns:a16="http://schemas.microsoft.com/office/drawing/2014/main" id="{34E87E1B-14DD-5D22-88E6-C546267BD14F}"/>
              </a:ext>
            </a:extLst>
          </p:cNvPr>
          <p:cNvSpPr txBox="1"/>
          <p:nvPr/>
        </p:nvSpPr>
        <p:spPr>
          <a:xfrm>
            <a:off x="258641" y="6363274"/>
            <a:ext cx="11734654" cy="373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b="1" dirty="0">
                <a:solidFill>
                  <a:schemeClr val="bg1"/>
                </a:solidFill>
                <a:latin typeface="Arial"/>
                <a:ea typeface="方正姚体"/>
              </a:rPr>
              <a:t>从左到右：</a:t>
            </a:r>
            <a:r>
              <a:rPr lang="zh-CN" altLang="en-US" sz="1400" b="1" dirty="0">
                <a:solidFill>
                  <a:srgbClr val="FFC000"/>
                </a:solidFill>
                <a:latin typeface="Arial"/>
                <a:ea typeface="方正姚体"/>
              </a:rPr>
              <a:t>青铜神坛，背形网格状器，铜龙，丝织品</a:t>
            </a:r>
            <a:endParaRPr lang="en-US" altLang="zh-CN" sz="1400" dirty="0">
              <a:solidFill>
                <a:srgbClr val="FFC000"/>
              </a:solidFill>
              <a:latin typeface="Arial"/>
              <a:ea typeface="方正姚体"/>
            </a:endParaRPr>
          </a:p>
        </p:txBody>
      </p:sp>
    </p:spTree>
    <p:extLst>
      <p:ext uri="{BB962C8B-B14F-4D97-AF65-F5344CB8AC3E}">
        <p14:creationId xmlns:p14="http://schemas.microsoft.com/office/powerpoint/2010/main" val="32356924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3000"/>
    </mc:Choice>
    <mc:Fallback>
      <p:transition advClick="0" advTm="3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/>
          <p:cNvGrpSpPr/>
          <p:nvPr/>
        </p:nvGrpSpPr>
        <p:grpSpPr>
          <a:xfrm>
            <a:off x="1" y="1"/>
            <a:ext cx="5203765" cy="1447800"/>
            <a:chOff x="1" y="1"/>
            <a:chExt cx="5203765" cy="1447800"/>
          </a:xfrm>
        </p:grpSpPr>
        <p:pic>
          <p:nvPicPr>
            <p:cNvPr id="23" name="图片 22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" y="1"/>
              <a:ext cx="1447800" cy="1447800"/>
            </a:xfrm>
            <a:prstGeom prst="rect">
              <a:avLst/>
            </a:prstGeom>
          </p:spPr>
        </p:pic>
        <p:sp>
          <p:nvSpPr>
            <p:cNvPr id="24" name="标题 1"/>
            <p:cNvSpPr txBox="1"/>
            <p:nvPr/>
          </p:nvSpPr>
          <p:spPr>
            <a:xfrm>
              <a:off x="809631" y="191991"/>
              <a:ext cx="4394135" cy="694571"/>
            </a:xfrm>
            <a:prstGeom prst="rect">
              <a:avLst/>
            </a:prstGeom>
          </p:spPr>
          <p:txBody>
            <a:bodyPr vert="horz" lIns="121920" tIns="60960" rIns="121920" bIns="6096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defTabSz="1218565"/>
              <a:r>
                <a:rPr lang="zh-CN" altLang="en-US" sz="2800" b="1" spc="600" dirty="0">
                  <a:solidFill>
                    <a:srgbClr val="F6B018"/>
                  </a:solidFill>
                  <a:latin typeface="Arial"/>
                  <a:ea typeface="方正姚体"/>
                  <a:cs typeface="+mn-lt"/>
                  <a:sym typeface="Arial"/>
                </a:rPr>
                <a:t>去哪儿参观</a:t>
              </a:r>
            </a:p>
          </p:txBody>
        </p: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5B6AFE55-0D0A-2AE2-5016-A285C843257E}"/>
              </a:ext>
            </a:extLst>
          </p:cNvPr>
          <p:cNvSpPr/>
          <p:nvPr/>
        </p:nvSpPr>
        <p:spPr>
          <a:xfrm>
            <a:off x="101746" y="1239725"/>
            <a:ext cx="32624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Arial"/>
                <a:ea typeface="方正姚体"/>
                <a:sym typeface="Arial"/>
              </a:rPr>
              <a:t>主场馆：三星堆博物馆</a:t>
            </a:r>
            <a:endParaRPr lang="zh-CN" altLang="en-US" sz="2400" b="0" i="0" dirty="0">
              <a:solidFill>
                <a:schemeClr val="bg1"/>
              </a:solidFill>
              <a:effectLst/>
              <a:latin typeface="Arial"/>
              <a:ea typeface="方正姚体"/>
              <a:sym typeface="Arial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EAECE91-4EFC-554E-ED39-13854ADE5392}"/>
              </a:ext>
            </a:extLst>
          </p:cNvPr>
          <p:cNvSpPr txBox="1"/>
          <p:nvPr/>
        </p:nvSpPr>
        <p:spPr>
          <a:xfrm>
            <a:off x="101746" y="1728246"/>
            <a:ext cx="7873854" cy="6987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"/>
                <a:ea typeface="方正姚体"/>
              </a:rPr>
              <a:t>官网：</a:t>
            </a:r>
            <a:r>
              <a:rPr lang="en-US" altLang="zh-CN" sz="1400" dirty="0">
                <a:solidFill>
                  <a:schemeClr val="bg1"/>
                </a:solidFill>
                <a:latin typeface="Arial"/>
                <a:ea typeface="方正姚体"/>
                <a:hlinkClick r:id="rId4"/>
              </a:rPr>
              <a:t>https://www.sxd.cn/</a:t>
            </a:r>
            <a:endParaRPr lang="en-US" altLang="zh-CN" sz="1400" dirty="0">
              <a:solidFill>
                <a:schemeClr val="bg1"/>
              </a:solidFill>
              <a:latin typeface="Arial"/>
              <a:ea typeface="方正姚体"/>
            </a:endParaRPr>
          </a:p>
          <a:p>
            <a:pPr>
              <a:lnSpc>
                <a:spcPct val="150000"/>
              </a:lnSpc>
            </a:pPr>
            <a:endParaRPr lang="en-US" altLang="zh-CN" sz="1400" dirty="0">
              <a:solidFill>
                <a:schemeClr val="bg1"/>
              </a:solidFill>
              <a:latin typeface="Arial"/>
              <a:ea typeface="方正姚体"/>
            </a:endParaRP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6287D12E-AF61-7D62-B724-2CFC279C0858}"/>
              </a:ext>
            </a:extLst>
          </p:cNvPr>
          <p:cNvCxnSpPr>
            <a:cxnSpLocks/>
          </p:cNvCxnSpPr>
          <p:nvPr/>
        </p:nvCxnSpPr>
        <p:spPr>
          <a:xfrm>
            <a:off x="188545" y="1728246"/>
            <a:ext cx="778705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>
            <a:extLst>
              <a:ext uri="{FF2B5EF4-FFF2-40B4-BE49-F238E27FC236}">
                <a16:creationId xmlns:a16="http://schemas.microsoft.com/office/drawing/2014/main" id="{EA14EFDC-C6A1-FE6A-1211-6B696E7C3E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10008" y="2125331"/>
            <a:ext cx="2076201" cy="2003469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6D9269B7-A4F0-26C2-2684-EB2187A902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2655" y="2126287"/>
            <a:ext cx="9103905" cy="2003468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5E92F51E-06AC-4F99-09AF-B8AC3D2A486E}"/>
              </a:ext>
            </a:extLst>
          </p:cNvPr>
          <p:cNvSpPr/>
          <p:nvPr/>
        </p:nvSpPr>
        <p:spPr>
          <a:xfrm>
            <a:off x="101746" y="4128800"/>
            <a:ext cx="387798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Arial"/>
                <a:ea typeface="方正姚体"/>
                <a:sym typeface="Arial"/>
              </a:rPr>
              <a:t>活动场馆：上海博物馆东馆</a:t>
            </a:r>
            <a:endParaRPr lang="zh-CN" altLang="en-US" sz="2400" b="0" i="0" dirty="0">
              <a:solidFill>
                <a:schemeClr val="bg1"/>
              </a:solidFill>
              <a:effectLst/>
              <a:latin typeface="Arial"/>
              <a:ea typeface="方正姚体"/>
              <a:sym typeface="Arial"/>
            </a:endParaRPr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32DCAFEA-EC93-47CB-7F71-4162979A94F9}"/>
              </a:ext>
            </a:extLst>
          </p:cNvPr>
          <p:cNvCxnSpPr>
            <a:cxnSpLocks/>
          </p:cNvCxnSpPr>
          <p:nvPr/>
        </p:nvCxnSpPr>
        <p:spPr>
          <a:xfrm>
            <a:off x="188545" y="4617321"/>
            <a:ext cx="778705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161311D9-CC2E-1A42-022D-008D81915C7D}"/>
              </a:ext>
            </a:extLst>
          </p:cNvPr>
          <p:cNvSpPr txBox="1"/>
          <p:nvPr/>
        </p:nvSpPr>
        <p:spPr>
          <a:xfrm>
            <a:off x="124825" y="4630739"/>
            <a:ext cx="7873854" cy="1988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"/>
                <a:ea typeface="方正姚体"/>
              </a:rPr>
              <a:t>地址：浦东新区世纪大道</a:t>
            </a:r>
            <a:r>
              <a:rPr lang="en-US" altLang="zh-CN" sz="14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"/>
                <a:ea typeface="方正姚体"/>
              </a:rPr>
              <a:t>1952</a:t>
            </a:r>
            <a:r>
              <a:rPr lang="zh-CN" altLang="en-US" sz="14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"/>
                <a:ea typeface="方正姚体"/>
              </a:rPr>
              <a:t>号</a:t>
            </a:r>
            <a:endParaRPr lang="en-US" altLang="zh-CN" sz="1400" b="1" dirty="0">
              <a:solidFill>
                <a:schemeClr val="accent2">
                  <a:lumMod val="60000"/>
                  <a:lumOff val="40000"/>
                </a:schemeClr>
              </a:solidFill>
              <a:latin typeface="Arial"/>
              <a:ea typeface="方正姚体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Arial"/>
                <a:ea typeface="方正姚体"/>
              </a:rPr>
              <a:t>💸门票：免费，需提前预约</a:t>
            </a: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Arial"/>
                <a:ea typeface="方正姚体"/>
              </a:rPr>
              <a:t>⏳展期：</a:t>
            </a:r>
            <a:r>
              <a:rPr lang="en-US" altLang="zh-CN" sz="1400" dirty="0">
                <a:solidFill>
                  <a:schemeClr val="bg1"/>
                </a:solidFill>
                <a:latin typeface="Arial"/>
                <a:ea typeface="方正姚体"/>
              </a:rPr>
              <a:t>2024.2.2 - 5.20</a:t>
            </a: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Arial"/>
                <a:ea typeface="方正姚体"/>
              </a:rPr>
              <a:t>🕰️时间：</a:t>
            </a:r>
            <a:r>
              <a:rPr lang="en-US" altLang="zh-CN" sz="1400" dirty="0">
                <a:solidFill>
                  <a:schemeClr val="bg1"/>
                </a:solidFill>
                <a:latin typeface="Arial"/>
                <a:ea typeface="方正姚体"/>
              </a:rPr>
              <a:t>10:00-18:00</a:t>
            </a:r>
            <a:r>
              <a:rPr lang="zh-CN" altLang="en-US" sz="1400" dirty="0">
                <a:solidFill>
                  <a:schemeClr val="bg1"/>
                </a:solidFill>
                <a:latin typeface="Arial"/>
                <a:ea typeface="方正姚体"/>
              </a:rPr>
              <a:t>（</a:t>
            </a:r>
            <a:r>
              <a:rPr lang="en-US" altLang="zh-CN" sz="1400" dirty="0">
                <a:solidFill>
                  <a:schemeClr val="bg1"/>
                </a:solidFill>
                <a:latin typeface="Arial"/>
                <a:ea typeface="方正姚体"/>
              </a:rPr>
              <a:t>17:00</a:t>
            </a:r>
            <a:r>
              <a:rPr lang="zh-CN" altLang="en-US" sz="1400" dirty="0">
                <a:solidFill>
                  <a:schemeClr val="bg1"/>
                </a:solidFill>
                <a:latin typeface="Arial"/>
                <a:ea typeface="方正姚体"/>
              </a:rPr>
              <a:t>后停止入场）</a:t>
            </a: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Arial"/>
                <a:ea typeface="方正姚体"/>
              </a:rPr>
              <a:t>📍周二闭馆（国定节假日除外），上博东馆当前提前</a:t>
            </a:r>
            <a:r>
              <a:rPr lang="en-US" altLang="zh-CN" sz="1400" dirty="0">
                <a:solidFill>
                  <a:schemeClr val="bg1"/>
                </a:solidFill>
                <a:latin typeface="Arial"/>
                <a:ea typeface="方正姚体"/>
              </a:rPr>
              <a:t>7</a:t>
            </a:r>
            <a:r>
              <a:rPr lang="zh-CN" altLang="en-US" sz="1400" dirty="0">
                <a:solidFill>
                  <a:schemeClr val="bg1"/>
                </a:solidFill>
                <a:latin typeface="Arial"/>
                <a:ea typeface="方正姚体"/>
              </a:rPr>
              <a:t>天，每天中午</a:t>
            </a:r>
            <a:r>
              <a:rPr lang="en-US" altLang="zh-CN" sz="1400" dirty="0">
                <a:solidFill>
                  <a:schemeClr val="bg1"/>
                </a:solidFill>
                <a:latin typeface="Arial"/>
                <a:ea typeface="方正姚体"/>
              </a:rPr>
              <a:t>12:00</a:t>
            </a:r>
            <a:r>
              <a:rPr lang="zh-CN" altLang="en-US" sz="1400" dirty="0">
                <a:solidFill>
                  <a:schemeClr val="bg1"/>
                </a:solidFill>
                <a:latin typeface="Arial"/>
                <a:ea typeface="方正姚体"/>
              </a:rPr>
              <a:t>开放预约，“上海博物馆参观预约”小程序（顺序如下：参观预约一东馆一参观预约一参观预约一选择日期和时间段）</a:t>
            </a:r>
            <a:endParaRPr lang="en-US" altLang="zh-CN" sz="1400" dirty="0">
              <a:solidFill>
                <a:schemeClr val="bg1"/>
              </a:solidFill>
              <a:latin typeface="Arial"/>
              <a:ea typeface="方正姚体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4970C7F4-8AD7-4266-B4BA-B7FF499E96D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6110" y="4497991"/>
            <a:ext cx="2070099" cy="1988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5838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3000"/>
    </mc:Choice>
    <mc:Fallback>
      <p:transition advClick="0" advTm="3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 rot="5400000">
            <a:off x="2667002" y="-2667001"/>
            <a:ext cx="6858000" cy="12192004"/>
            <a:chOff x="3647109" y="-1"/>
            <a:chExt cx="3857624" cy="6858001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3647109" y="0"/>
              <a:ext cx="3857624" cy="6858000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3647109" y="-1"/>
              <a:ext cx="3857623" cy="6858000"/>
            </a:xfrm>
            <a:prstGeom prst="rect">
              <a:avLst/>
            </a:prstGeom>
          </p:spPr>
        </p:pic>
      </p:grpSp>
      <p:pic>
        <p:nvPicPr>
          <p:cNvPr id="16" name="图片 15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4679" y="4172934"/>
            <a:ext cx="2315030" cy="231503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37327" y="246741"/>
            <a:ext cx="2317346" cy="2315029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24849" y="725714"/>
            <a:ext cx="2317345" cy="5392214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91490" y="3976247"/>
            <a:ext cx="1669584" cy="1458572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3391"/>
          <a:stretch>
            <a:fillRect/>
          </a:stretch>
        </p:blipFill>
        <p:spPr>
          <a:xfrm flipH="1">
            <a:off x="10218034" y="4852761"/>
            <a:ext cx="1973964" cy="2139411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6895536" y="1404255"/>
            <a:ext cx="1846659" cy="410216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>
              <a:lnSpc>
                <a:spcPct val="150000"/>
              </a:lnSpc>
            </a:pPr>
            <a:r>
              <a:rPr lang="zh-CN" altLang="en-US" sz="7200" dirty="0">
                <a:solidFill>
                  <a:schemeClr val="bg1"/>
                </a:solidFill>
                <a:latin typeface="Arial"/>
                <a:ea typeface="方正姚体"/>
                <a:sym typeface="Arial"/>
              </a:rPr>
              <a:t>感谢观看</a:t>
            </a:r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 flipV="1">
            <a:off x="-19098" y="-306517"/>
            <a:ext cx="6309861" cy="4209246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021789">
            <a:off x="2197323" y="6231875"/>
            <a:ext cx="762453" cy="573054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4473254">
            <a:off x="2590602" y="4275424"/>
            <a:ext cx="785155" cy="590117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39811" y="2832972"/>
            <a:ext cx="1016000" cy="763618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595337">
            <a:off x="2255787" y="5089213"/>
            <a:ext cx="1016000" cy="763618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89184">
            <a:off x="1387937" y="5486273"/>
            <a:ext cx="714092" cy="536706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4473254">
            <a:off x="3772049" y="5935671"/>
            <a:ext cx="785155" cy="5901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3000"/>
    </mc:Choice>
    <mc:Fallback>
      <p:transition advClick="0" advTm="3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05336" y="-116364"/>
            <a:ext cx="3786664" cy="3786664"/>
          </a:xfrm>
          <a:prstGeom prst="rect">
            <a:avLst/>
          </a:prstGeom>
        </p:spPr>
      </p:pic>
      <p:grpSp>
        <p:nvGrpSpPr>
          <p:cNvPr id="25" name="组合 24"/>
          <p:cNvGrpSpPr/>
          <p:nvPr/>
        </p:nvGrpSpPr>
        <p:grpSpPr>
          <a:xfrm>
            <a:off x="1" y="1"/>
            <a:ext cx="5203765" cy="1447800"/>
            <a:chOff x="1" y="1"/>
            <a:chExt cx="5203765" cy="1447800"/>
          </a:xfrm>
        </p:grpSpPr>
        <p:pic>
          <p:nvPicPr>
            <p:cNvPr id="23" name="图片 22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" y="1"/>
              <a:ext cx="1447800" cy="1447800"/>
            </a:xfrm>
            <a:prstGeom prst="rect">
              <a:avLst/>
            </a:prstGeom>
          </p:spPr>
        </p:pic>
        <p:sp>
          <p:nvSpPr>
            <p:cNvPr id="24" name="标题 1"/>
            <p:cNvSpPr txBox="1"/>
            <p:nvPr/>
          </p:nvSpPr>
          <p:spPr>
            <a:xfrm>
              <a:off x="809631" y="191991"/>
              <a:ext cx="4394135" cy="694571"/>
            </a:xfrm>
            <a:prstGeom prst="rect">
              <a:avLst/>
            </a:prstGeom>
          </p:spPr>
          <p:txBody>
            <a:bodyPr vert="horz" lIns="121920" tIns="60960" rIns="121920" bIns="6096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defTabSz="1218565"/>
              <a:r>
                <a:rPr lang="zh-CN" altLang="en-US" sz="2800" b="1" spc="600" dirty="0">
                  <a:solidFill>
                    <a:srgbClr val="F6B018"/>
                  </a:solidFill>
                  <a:latin typeface="Arial"/>
                  <a:ea typeface="方正姚体"/>
                  <a:cs typeface="+mn-lt"/>
                  <a:sym typeface="Arial"/>
                </a:rPr>
                <a:t>去哪儿参观</a:t>
              </a:r>
            </a:p>
          </p:txBody>
        </p: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E779CAF5-B114-CDCB-C2F3-757915ECC10F}"/>
              </a:ext>
            </a:extLst>
          </p:cNvPr>
          <p:cNvSpPr/>
          <p:nvPr/>
        </p:nvSpPr>
        <p:spPr>
          <a:xfrm>
            <a:off x="876823" y="1347403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0" i="0" dirty="0">
                <a:solidFill>
                  <a:schemeClr val="bg1"/>
                </a:solidFill>
                <a:effectLst/>
                <a:latin typeface="Arial"/>
                <a:ea typeface="方正姚体"/>
                <a:sym typeface="Arial"/>
              </a:rPr>
              <a:t>输入标题</a:t>
            </a: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A174FFDE-6C67-365E-0BFF-EA2273205253}"/>
              </a:ext>
            </a:extLst>
          </p:cNvPr>
          <p:cNvCxnSpPr/>
          <p:nvPr/>
        </p:nvCxnSpPr>
        <p:spPr>
          <a:xfrm>
            <a:off x="1159625" y="2404320"/>
            <a:ext cx="61531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3">
            <a:extLst>
              <a:ext uri="{FF2B5EF4-FFF2-40B4-BE49-F238E27FC236}">
                <a16:creationId xmlns:a16="http://schemas.microsoft.com/office/drawing/2014/main" id="{935DC7DD-19FB-8DF5-5097-30DD4D7B1565}"/>
              </a:ext>
            </a:extLst>
          </p:cNvPr>
          <p:cNvSpPr/>
          <p:nvPr/>
        </p:nvSpPr>
        <p:spPr>
          <a:xfrm>
            <a:off x="1253708" y="2783326"/>
            <a:ext cx="5964981" cy="1342547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Arial"/>
                <a:ea typeface="方正姚体"/>
                <a:sym typeface="Arial"/>
              </a:rPr>
              <a:t>标题数字等都可以通过点击和重新输入进行更改，顶部“开始”面板中可以对字体、字号、颜色、行距等进行修改。标题数字等都可以通过点击和重新输入进行更改，顶部“开始”面板中可以对字体、字号、颜色、行距等进行修改。</a:t>
            </a:r>
          </a:p>
        </p:txBody>
      </p:sp>
    </p:spTree>
    <p:extLst>
      <p:ext uri="{BB962C8B-B14F-4D97-AF65-F5344CB8AC3E}">
        <p14:creationId xmlns:p14="http://schemas.microsoft.com/office/powerpoint/2010/main" val="1750231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3000"/>
    </mc:Choice>
    <mc:Fallback>
      <p:transition advClick="0" advTm="3000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演示文稿3"/>
</p:tagLst>
</file>

<file path=ppt/theme/theme1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Microsoft YaHei"/>
        <a:ea typeface="Microsoft YaHei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Microsoft YaHei"/>
        <a:ea typeface="Microsoft YaHei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218</TotalTime>
  <Words>1558</Words>
  <Application>Microsoft Office PowerPoint</Application>
  <PresentationFormat>宽屏</PresentationFormat>
  <Paragraphs>55</Paragraphs>
  <Slides>9</Slides>
  <Notes>9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9</vt:i4>
      </vt:variant>
    </vt:vector>
  </HeadingPairs>
  <TitlesOfParts>
    <vt:vector size="15" baseType="lpstr">
      <vt:lpstr>等线</vt:lpstr>
      <vt:lpstr>微软雅黑</vt:lpstr>
      <vt:lpstr>Arial</vt:lpstr>
      <vt:lpstr>Wingdings</vt:lpstr>
      <vt:lpstr>第一PPT，www.1ppt.com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>第一PPT</Manager>
  <Company>第一PPT，www.1ppt.com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中国风</dc:title>
  <dc:creator>第一PPT</dc:creator>
  <cp:keywords>www.1ppt.com</cp:keywords>
  <dc:description>www.1ppt.com</dc:description>
  <cp:lastModifiedBy>Fang Zhu</cp:lastModifiedBy>
  <cp:revision>47</cp:revision>
  <dcterms:created xsi:type="dcterms:W3CDTF">2019-01-22T05:34:00Z</dcterms:created>
  <dcterms:modified xsi:type="dcterms:W3CDTF">2024-05-02T17:14:52Z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CAD29202BD874C13AEF6B4D658EB1676_12</vt:lpwstr>
  </property>
  <property fmtid="{D5CDD505-2E9C-101B-9397-08002B2CF9AE}" pid="3" name="KSOProductBuildVer">
    <vt:lpwstr>2052-12.1.0.15374</vt:lpwstr>
  </property>
</Properties>
</file>